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8" r:id="rId4"/>
  </p:sldMasterIdLst>
  <p:notesMasterIdLst>
    <p:notesMasterId r:id="rId48"/>
  </p:notesMasterIdLst>
  <p:handoutMasterIdLst>
    <p:handoutMasterId r:id="rId49"/>
  </p:handoutMasterIdLst>
  <p:sldIdLst>
    <p:sldId id="275" r:id="rId5"/>
    <p:sldId id="257" r:id="rId6"/>
    <p:sldId id="325" r:id="rId7"/>
    <p:sldId id="324" r:id="rId8"/>
    <p:sldId id="261" r:id="rId9"/>
    <p:sldId id="300" r:id="rId10"/>
    <p:sldId id="301" r:id="rId11"/>
    <p:sldId id="270" r:id="rId12"/>
    <p:sldId id="309" r:id="rId13"/>
    <p:sldId id="285" r:id="rId14"/>
    <p:sldId id="303" r:id="rId15"/>
    <p:sldId id="307" r:id="rId16"/>
    <p:sldId id="304" r:id="rId17"/>
    <p:sldId id="302" r:id="rId18"/>
    <p:sldId id="287" r:id="rId19"/>
    <p:sldId id="295" r:id="rId20"/>
    <p:sldId id="296" r:id="rId21"/>
    <p:sldId id="282" r:id="rId22"/>
    <p:sldId id="286" r:id="rId23"/>
    <p:sldId id="290" r:id="rId24"/>
    <p:sldId id="291" r:id="rId25"/>
    <p:sldId id="293" r:id="rId26"/>
    <p:sldId id="294" r:id="rId27"/>
    <p:sldId id="328" r:id="rId28"/>
    <p:sldId id="278" r:id="rId29"/>
    <p:sldId id="279" r:id="rId30"/>
    <p:sldId id="280" r:id="rId31"/>
    <p:sldId id="281" r:id="rId32"/>
    <p:sldId id="312" r:id="rId33"/>
    <p:sldId id="326" r:id="rId34"/>
    <p:sldId id="305" r:id="rId35"/>
    <p:sldId id="311" r:id="rId36"/>
    <p:sldId id="310" r:id="rId37"/>
    <p:sldId id="313" r:id="rId38"/>
    <p:sldId id="315" r:id="rId39"/>
    <p:sldId id="314" r:id="rId40"/>
    <p:sldId id="316" r:id="rId41"/>
    <p:sldId id="327" r:id="rId42"/>
    <p:sldId id="319" r:id="rId43"/>
    <p:sldId id="320" r:id="rId44"/>
    <p:sldId id="322" r:id="rId45"/>
    <p:sldId id="323" r:id="rId46"/>
    <p:sldId id="269" r:id="rId4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159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6/15/2024</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6/15/2024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5980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6">
            <a:extLst>
              <a:ext uri="{FF2B5EF4-FFF2-40B4-BE49-F238E27FC236}">
                <a16:creationId xmlns:a16="http://schemas.microsoft.com/office/drawing/2014/main" id="{74BADCE4-794A-4B69-9AB7-3D794A1F9A49}"/>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8: ………………………………………</a:t>
            </a:r>
          </a:p>
        </p:txBody>
      </p:sp>
      <p:sp>
        <p:nvSpPr>
          <p:cNvPr id="14" name="Content Placeholder 2">
            <a:extLst>
              <a:ext uri="{FF2B5EF4-FFF2-40B4-BE49-F238E27FC236}">
                <a16:creationId xmlns:a16="http://schemas.microsoft.com/office/drawing/2014/main" id="{38375D86-D290-4003-A314-C916116C4238}"/>
              </a:ext>
            </a:extLst>
          </p:cNvPr>
          <p:cNvSpPr>
            <a:spLocks noGrp="1"/>
          </p:cNvSpPr>
          <p:nvPr>
            <p:ph sz="half" idx="1"/>
          </p:nvPr>
        </p:nvSpPr>
        <p:spPr>
          <a:xfrm>
            <a:off x="595884"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3">
            <a:extLst>
              <a:ext uri="{FF2B5EF4-FFF2-40B4-BE49-F238E27FC236}">
                <a16:creationId xmlns:a16="http://schemas.microsoft.com/office/drawing/2014/main" id="{FB62406B-26DB-4A01-B048-1F2C7540F82F}"/>
              </a:ext>
            </a:extLst>
          </p:cNvPr>
          <p:cNvSpPr>
            <a:spLocks noGrp="1"/>
          </p:cNvSpPr>
          <p:nvPr>
            <p:ph sz="half" idx="2"/>
          </p:nvPr>
        </p:nvSpPr>
        <p:spPr>
          <a:xfrm>
            <a:off x="4639056"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Date Placeholder 3">
            <a:extLst>
              <a:ext uri="{FF2B5EF4-FFF2-40B4-BE49-F238E27FC236}">
                <a16:creationId xmlns:a16="http://schemas.microsoft.com/office/drawing/2014/main" id="{A52862E5-D8E1-49BF-8D1B-BF0ED6579EA7}"/>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6/15/2024</a:t>
            </a:fld>
            <a:endParaRPr lang="en-US"/>
          </a:p>
        </p:txBody>
      </p:sp>
      <p:sp>
        <p:nvSpPr>
          <p:cNvPr id="17" name="Footer Placeholder 4">
            <a:extLst>
              <a:ext uri="{FF2B5EF4-FFF2-40B4-BE49-F238E27FC236}">
                <a16:creationId xmlns:a16="http://schemas.microsoft.com/office/drawing/2014/main" id="{591AAF74-01FB-49A8-9375-959140F1D0E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8" name="Slide Number Placeholder 5">
            <a:extLst>
              <a:ext uri="{FF2B5EF4-FFF2-40B4-BE49-F238E27FC236}">
                <a16:creationId xmlns:a16="http://schemas.microsoft.com/office/drawing/2014/main" id="{BBF4BC2F-980C-499D-A4B9-E7CD3D44754C}"/>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1629018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007929A3-17ED-41F3-AD36-819BC9DFBCB6}"/>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6/15/2024</a:t>
            </a:fld>
            <a:endParaRPr lang="en-US"/>
          </a:p>
        </p:txBody>
      </p:sp>
      <p:sp>
        <p:nvSpPr>
          <p:cNvPr id="8" name="Footer Placeholder 4">
            <a:extLst>
              <a:ext uri="{FF2B5EF4-FFF2-40B4-BE49-F238E27FC236}">
                <a16:creationId xmlns:a16="http://schemas.microsoft.com/office/drawing/2014/main" id="{4973EE95-672F-4E5A-A918-2F51DB2C3ACB}"/>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2B17F6F6-0CA3-4D52-AA3D-7CF8ADE793B6}"/>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6">
            <a:extLst>
              <a:ext uri="{FF2B5EF4-FFF2-40B4-BE49-F238E27FC236}">
                <a16:creationId xmlns:a16="http://schemas.microsoft.com/office/drawing/2014/main" id="{943CD72D-5295-43E4-B175-0EA61084ADC7}"/>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9: ………………………………………</a:t>
            </a:r>
          </a:p>
        </p:txBody>
      </p:sp>
      <p:sp>
        <p:nvSpPr>
          <p:cNvPr id="16" name="Text Placeholder 11">
            <a:extLst>
              <a:ext uri="{FF2B5EF4-FFF2-40B4-BE49-F238E27FC236}">
                <a16:creationId xmlns:a16="http://schemas.microsoft.com/office/drawing/2014/main" id="{0C9A3A79-B187-4A33-8EBB-92ECD8BA3C59}"/>
              </a:ext>
            </a:extLst>
          </p:cNvPr>
          <p:cNvSpPr>
            <a:spLocks noGrp="1"/>
          </p:cNvSpPr>
          <p:nvPr>
            <p:ph type="body" sz="quarter" idx="13"/>
          </p:nvPr>
        </p:nvSpPr>
        <p:spPr>
          <a:xfrm>
            <a:off x="234950" y="1164920"/>
            <a:ext cx="8674100" cy="4931079"/>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664829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76EAE966-F590-4BAF-A55B-75735FCC661F}"/>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bg1">
                    <a:lumMod val="95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6/15/2024</a:t>
            </a:fld>
            <a:endParaRPr lang="en-US"/>
          </a:p>
        </p:txBody>
      </p:sp>
      <p:sp>
        <p:nvSpPr>
          <p:cNvPr id="6" name="Footer Placeholder 4">
            <a:extLst>
              <a:ext uri="{FF2B5EF4-FFF2-40B4-BE49-F238E27FC236}">
                <a16:creationId xmlns:a16="http://schemas.microsoft.com/office/drawing/2014/main" id="{C330CA1C-4366-43E8-9DC8-B360FC115AE4}"/>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7" name="Slide Number Placeholder 5">
            <a:extLst>
              <a:ext uri="{FF2B5EF4-FFF2-40B4-BE49-F238E27FC236}">
                <a16:creationId xmlns:a16="http://schemas.microsoft.com/office/drawing/2014/main" id="{72DB13F6-9193-4FE2-AE85-5B96248CC0EA}"/>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8170462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053499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6">
            <a:extLst>
              <a:ext uri="{FF2B5EF4-FFF2-40B4-BE49-F238E27FC236}">
                <a16:creationId xmlns:a16="http://schemas.microsoft.com/office/drawing/2014/main" id="{C5DD3B49-F775-49FC-ACAD-45B074D1C945}"/>
              </a:ext>
            </a:extLst>
          </p:cNvPr>
          <p:cNvSpPr>
            <a:spLocks noGrp="1"/>
          </p:cNvSpPr>
          <p:nvPr>
            <p:ph type="title" hasCustomPrompt="1"/>
          </p:nvPr>
        </p:nvSpPr>
        <p:spPr>
          <a:xfrm>
            <a:off x="2380488" y="2365248"/>
            <a:ext cx="4383024" cy="2127504"/>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CLICK TO EDIT MASTER TITLE STYLE</a:t>
            </a:r>
          </a:p>
        </p:txBody>
      </p:sp>
    </p:spTree>
    <p:extLst>
      <p:ext uri="{BB962C8B-B14F-4D97-AF65-F5344CB8AC3E}">
        <p14:creationId xmlns:p14="http://schemas.microsoft.com/office/powerpoint/2010/main" val="6788040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6494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6/15/2024</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0" name="Title 6">
            <a:extLst>
              <a:ext uri="{FF2B5EF4-FFF2-40B4-BE49-F238E27FC236}">
                <a16:creationId xmlns:a16="http://schemas.microsoft.com/office/drawing/2014/main" id="{44DCE4FD-DEE1-4DE9-A40E-616ACEB2FECC}"/>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1: ………………………………………</a:t>
            </a:r>
          </a:p>
        </p:txBody>
      </p:sp>
      <p:sp>
        <p:nvSpPr>
          <p:cNvPr id="11" name="Content Placeholder 8">
            <a:extLst>
              <a:ext uri="{FF2B5EF4-FFF2-40B4-BE49-F238E27FC236}">
                <a16:creationId xmlns:a16="http://schemas.microsoft.com/office/drawing/2014/main" id="{90DFCEB3-810D-48E5-B7BA-1A6C924A64A4}"/>
              </a:ext>
            </a:extLst>
          </p:cNvPr>
          <p:cNvSpPr>
            <a:spLocks noGrp="1"/>
          </p:cNvSpPr>
          <p:nvPr>
            <p:ph sz="quarter" idx="13"/>
          </p:nvPr>
        </p:nvSpPr>
        <p:spPr>
          <a:xfrm>
            <a:off x="235077" y="841247"/>
            <a:ext cx="8674100" cy="530339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7547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1D2FCDAA-D1AE-440A-ADEA-98F1ACB06478}"/>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6/15/2024</a:t>
            </a:fld>
            <a:endParaRPr lang="en-US"/>
          </a:p>
        </p:txBody>
      </p:sp>
      <p:sp>
        <p:nvSpPr>
          <p:cNvPr id="15" name="Footer Placeholder 4">
            <a:extLst>
              <a:ext uri="{FF2B5EF4-FFF2-40B4-BE49-F238E27FC236}">
                <a16:creationId xmlns:a16="http://schemas.microsoft.com/office/drawing/2014/main" id="{C4186984-389F-440C-BD79-8D1349BD856E}"/>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6" name="Slide Number Placeholder 5">
            <a:extLst>
              <a:ext uri="{FF2B5EF4-FFF2-40B4-BE49-F238E27FC236}">
                <a16:creationId xmlns:a16="http://schemas.microsoft.com/office/drawing/2014/main" id="{5C66723D-7FE6-462E-9733-48764D89B1D4}"/>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7" name="Content Placeholder 2">
            <a:extLst>
              <a:ext uri="{FF2B5EF4-FFF2-40B4-BE49-F238E27FC236}">
                <a16:creationId xmlns:a16="http://schemas.microsoft.com/office/drawing/2014/main" id="{03483232-D29A-4255-9149-0177F8785818}"/>
              </a:ext>
            </a:extLst>
          </p:cNvPr>
          <p:cNvSpPr>
            <a:spLocks noGrp="1"/>
          </p:cNvSpPr>
          <p:nvPr>
            <p:ph sz="half" idx="1"/>
          </p:nvPr>
        </p:nvSpPr>
        <p:spPr>
          <a:xfrm>
            <a:off x="528828"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Content Placeholder 3">
            <a:extLst>
              <a:ext uri="{FF2B5EF4-FFF2-40B4-BE49-F238E27FC236}">
                <a16:creationId xmlns:a16="http://schemas.microsoft.com/office/drawing/2014/main" id="{A1BAF8AD-67D8-46AD-A292-05589E827344}"/>
              </a:ext>
            </a:extLst>
          </p:cNvPr>
          <p:cNvSpPr>
            <a:spLocks noGrp="1"/>
          </p:cNvSpPr>
          <p:nvPr>
            <p:ph sz="half" idx="2"/>
          </p:nvPr>
        </p:nvSpPr>
        <p:spPr>
          <a:xfrm>
            <a:off x="4572000"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itle 6">
            <a:extLst>
              <a:ext uri="{FF2B5EF4-FFF2-40B4-BE49-F238E27FC236}">
                <a16:creationId xmlns:a16="http://schemas.microsoft.com/office/drawing/2014/main" id="{EFD61387-9809-4E21-B8EA-93815E5E8F6F}"/>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2: ………………………………………</a:t>
            </a:r>
          </a:p>
        </p:txBody>
      </p:sp>
    </p:spTree>
    <p:extLst>
      <p:ext uri="{BB962C8B-B14F-4D97-AF65-F5344CB8AC3E}">
        <p14:creationId xmlns:p14="http://schemas.microsoft.com/office/powerpoint/2010/main" val="314880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1D2FCDAA-D1AE-440A-ADEA-98F1ACB06478}"/>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6/15/2024</a:t>
            </a:fld>
            <a:endParaRPr lang="en-US"/>
          </a:p>
        </p:txBody>
      </p:sp>
      <p:sp>
        <p:nvSpPr>
          <p:cNvPr id="15" name="Footer Placeholder 4">
            <a:extLst>
              <a:ext uri="{FF2B5EF4-FFF2-40B4-BE49-F238E27FC236}">
                <a16:creationId xmlns:a16="http://schemas.microsoft.com/office/drawing/2014/main" id="{C4186984-389F-440C-BD79-8D1349BD856E}"/>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6" name="Slide Number Placeholder 5">
            <a:extLst>
              <a:ext uri="{FF2B5EF4-FFF2-40B4-BE49-F238E27FC236}">
                <a16:creationId xmlns:a16="http://schemas.microsoft.com/office/drawing/2014/main" id="{5C66723D-7FE6-462E-9733-48764D89B1D4}"/>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7" name="Content Placeholder 2">
            <a:extLst>
              <a:ext uri="{FF2B5EF4-FFF2-40B4-BE49-F238E27FC236}">
                <a16:creationId xmlns:a16="http://schemas.microsoft.com/office/drawing/2014/main" id="{03483232-D29A-4255-9149-0177F8785818}"/>
              </a:ext>
            </a:extLst>
          </p:cNvPr>
          <p:cNvSpPr>
            <a:spLocks noGrp="1"/>
          </p:cNvSpPr>
          <p:nvPr>
            <p:ph sz="half" idx="1"/>
          </p:nvPr>
        </p:nvSpPr>
        <p:spPr>
          <a:xfrm>
            <a:off x="528828"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Content Placeholder 3">
            <a:extLst>
              <a:ext uri="{FF2B5EF4-FFF2-40B4-BE49-F238E27FC236}">
                <a16:creationId xmlns:a16="http://schemas.microsoft.com/office/drawing/2014/main" id="{A1BAF8AD-67D8-46AD-A292-05589E827344}"/>
              </a:ext>
            </a:extLst>
          </p:cNvPr>
          <p:cNvSpPr>
            <a:spLocks noGrp="1"/>
          </p:cNvSpPr>
          <p:nvPr>
            <p:ph sz="half" idx="2"/>
          </p:nvPr>
        </p:nvSpPr>
        <p:spPr>
          <a:xfrm>
            <a:off x="4572000"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itle 6">
            <a:extLst>
              <a:ext uri="{FF2B5EF4-FFF2-40B4-BE49-F238E27FC236}">
                <a16:creationId xmlns:a16="http://schemas.microsoft.com/office/drawing/2014/main" id="{EFD61387-9809-4E21-B8EA-93815E5E8F6F}"/>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4: ………………………………………</a:t>
            </a:r>
          </a:p>
        </p:txBody>
      </p:sp>
    </p:spTree>
    <p:extLst>
      <p:ext uri="{BB962C8B-B14F-4D97-AF65-F5344CB8AC3E}">
        <p14:creationId xmlns:p14="http://schemas.microsoft.com/office/powerpoint/2010/main" val="1353402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itle 6">
            <a:extLst>
              <a:ext uri="{FF2B5EF4-FFF2-40B4-BE49-F238E27FC236}">
                <a16:creationId xmlns:a16="http://schemas.microsoft.com/office/drawing/2014/main" id="{689FBFE6-E7AD-40DE-88B8-794C73F956C5}"/>
              </a:ext>
            </a:extLst>
          </p:cNvPr>
          <p:cNvSpPr>
            <a:spLocks noGrp="1"/>
          </p:cNvSpPr>
          <p:nvPr>
            <p:ph type="title" hasCustomPrompt="1"/>
          </p:nvPr>
        </p:nvSpPr>
        <p:spPr>
          <a:xfrm>
            <a:off x="3511295" y="224917"/>
            <a:ext cx="5397627" cy="451739"/>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a:t>Title 5: ……………………………………</a:t>
            </a:r>
          </a:p>
        </p:txBody>
      </p:sp>
      <p:sp>
        <p:nvSpPr>
          <p:cNvPr id="12" name="Text Placeholder 7">
            <a:extLst>
              <a:ext uri="{FF2B5EF4-FFF2-40B4-BE49-F238E27FC236}">
                <a16:creationId xmlns:a16="http://schemas.microsoft.com/office/drawing/2014/main" id="{1C2ED7A5-CBB5-4B5C-BD2A-3596087A71FA}"/>
              </a:ext>
            </a:extLst>
          </p:cNvPr>
          <p:cNvSpPr>
            <a:spLocks noGrp="1"/>
          </p:cNvSpPr>
          <p:nvPr>
            <p:ph type="body" sz="quarter" idx="13"/>
          </p:nvPr>
        </p:nvSpPr>
        <p:spPr>
          <a:xfrm>
            <a:off x="3524251" y="1011238"/>
            <a:ext cx="5384672" cy="552926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E21F2271-B488-4DC9-A50E-592D82F22CE9}"/>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bg1">
                    <a:lumMod val="95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6/15/2024</a:t>
            </a:fld>
            <a:endParaRPr lang="en-US"/>
          </a:p>
        </p:txBody>
      </p:sp>
      <p:sp>
        <p:nvSpPr>
          <p:cNvPr id="14" name="Footer Placeholder 4">
            <a:extLst>
              <a:ext uri="{FF2B5EF4-FFF2-40B4-BE49-F238E27FC236}">
                <a16:creationId xmlns:a16="http://schemas.microsoft.com/office/drawing/2014/main" id="{706E966D-F219-41DE-82BF-3F3121B7DCCC}"/>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AF61A491-C108-489A-B2EA-9FC27DAD4D24}"/>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3313388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6">
            <a:extLst>
              <a:ext uri="{FF2B5EF4-FFF2-40B4-BE49-F238E27FC236}">
                <a16:creationId xmlns:a16="http://schemas.microsoft.com/office/drawing/2014/main" id="{74BADCE4-794A-4B69-9AB7-3D794A1F9A49}"/>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6: ………………………………………</a:t>
            </a:r>
          </a:p>
        </p:txBody>
      </p:sp>
      <p:sp>
        <p:nvSpPr>
          <p:cNvPr id="14" name="Content Placeholder 2">
            <a:extLst>
              <a:ext uri="{FF2B5EF4-FFF2-40B4-BE49-F238E27FC236}">
                <a16:creationId xmlns:a16="http://schemas.microsoft.com/office/drawing/2014/main" id="{38375D86-D290-4003-A314-C916116C4238}"/>
              </a:ext>
            </a:extLst>
          </p:cNvPr>
          <p:cNvSpPr>
            <a:spLocks noGrp="1"/>
          </p:cNvSpPr>
          <p:nvPr>
            <p:ph sz="half" idx="1"/>
          </p:nvPr>
        </p:nvSpPr>
        <p:spPr>
          <a:xfrm>
            <a:off x="595884"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3">
            <a:extLst>
              <a:ext uri="{FF2B5EF4-FFF2-40B4-BE49-F238E27FC236}">
                <a16:creationId xmlns:a16="http://schemas.microsoft.com/office/drawing/2014/main" id="{FB62406B-26DB-4A01-B048-1F2C7540F82F}"/>
              </a:ext>
            </a:extLst>
          </p:cNvPr>
          <p:cNvSpPr>
            <a:spLocks noGrp="1"/>
          </p:cNvSpPr>
          <p:nvPr>
            <p:ph sz="half" idx="2"/>
          </p:nvPr>
        </p:nvSpPr>
        <p:spPr>
          <a:xfrm>
            <a:off x="4639056"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Date Placeholder 3">
            <a:extLst>
              <a:ext uri="{FF2B5EF4-FFF2-40B4-BE49-F238E27FC236}">
                <a16:creationId xmlns:a16="http://schemas.microsoft.com/office/drawing/2014/main" id="{A52862E5-D8E1-49BF-8D1B-BF0ED6579EA7}"/>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6/15/2024</a:t>
            </a:fld>
            <a:endParaRPr lang="en-US"/>
          </a:p>
        </p:txBody>
      </p:sp>
      <p:sp>
        <p:nvSpPr>
          <p:cNvPr id="17" name="Footer Placeholder 4">
            <a:extLst>
              <a:ext uri="{FF2B5EF4-FFF2-40B4-BE49-F238E27FC236}">
                <a16:creationId xmlns:a16="http://schemas.microsoft.com/office/drawing/2014/main" id="{591AAF74-01FB-49A8-9375-959140F1D0E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8" name="Slide Number Placeholder 5">
            <a:extLst>
              <a:ext uri="{FF2B5EF4-FFF2-40B4-BE49-F238E27FC236}">
                <a16:creationId xmlns:a16="http://schemas.microsoft.com/office/drawing/2014/main" id="{BBF4BC2F-980C-499D-A4B9-E7CD3D44754C}"/>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3938540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007929A3-17ED-41F3-AD36-819BC9DFBCB6}"/>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6/15/2024</a:t>
            </a:fld>
            <a:endParaRPr lang="en-US"/>
          </a:p>
        </p:txBody>
      </p:sp>
      <p:sp>
        <p:nvSpPr>
          <p:cNvPr id="8" name="Footer Placeholder 4">
            <a:extLst>
              <a:ext uri="{FF2B5EF4-FFF2-40B4-BE49-F238E27FC236}">
                <a16:creationId xmlns:a16="http://schemas.microsoft.com/office/drawing/2014/main" id="{4973EE95-672F-4E5A-A918-2F51DB2C3ACB}"/>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2B17F6F6-0CA3-4D52-AA3D-7CF8ADE793B6}"/>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6">
            <a:extLst>
              <a:ext uri="{FF2B5EF4-FFF2-40B4-BE49-F238E27FC236}">
                <a16:creationId xmlns:a16="http://schemas.microsoft.com/office/drawing/2014/main" id="{943CD72D-5295-43E4-B175-0EA61084ADC7}"/>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7: ………………………………………</a:t>
            </a:r>
          </a:p>
        </p:txBody>
      </p:sp>
      <p:sp>
        <p:nvSpPr>
          <p:cNvPr id="16" name="Text Placeholder 11">
            <a:extLst>
              <a:ext uri="{FF2B5EF4-FFF2-40B4-BE49-F238E27FC236}">
                <a16:creationId xmlns:a16="http://schemas.microsoft.com/office/drawing/2014/main" id="{0C9A3A79-B187-4A33-8EBB-92ECD8BA3C59}"/>
              </a:ext>
            </a:extLst>
          </p:cNvPr>
          <p:cNvSpPr>
            <a:spLocks noGrp="1"/>
          </p:cNvSpPr>
          <p:nvPr>
            <p:ph type="body" sz="quarter" idx="13"/>
          </p:nvPr>
        </p:nvSpPr>
        <p:spPr>
          <a:xfrm>
            <a:off x="234950" y="1227550"/>
            <a:ext cx="8674100" cy="4868449"/>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34231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9895280"/>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83" r:id="rId6"/>
    <p:sldLayoutId id="2147483676" r:id="rId7"/>
    <p:sldLayoutId id="2147483679" r:id="rId8"/>
    <p:sldLayoutId id="2147483680" r:id="rId9"/>
    <p:sldLayoutId id="2147483681" r:id="rId10"/>
    <p:sldLayoutId id="2147483682" r:id="rId11"/>
    <p:sldLayoutId id="2147483678" r:id="rId12"/>
    <p:sldLayoutId id="2147483684"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pbcquoc.github.io/train-crnn/" TargetMode="External"/><Relationship Id="rId1" Type="http://schemas.openxmlformats.org/officeDocument/2006/relationships/slideLayout" Target="../slideLayouts/slideLayout5.xml"/><Relationship Id="rId4" Type="http://schemas.openxmlformats.org/officeDocument/2006/relationships/hyperlink" Target="https://github.com/TomHuynhSG/Vietnamese-Handwriting-Recognition-OCR"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2086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67FB4AA9-E9AF-4CE0-A0DC-99D7952890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52760" y="1156064"/>
            <a:ext cx="1527919" cy="458696"/>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1331063" y="2683309"/>
            <a:ext cx="6481873" cy="636594"/>
          </a:xfrm>
          <a:prstGeom prst="rect">
            <a:avLst/>
          </a:prstGeom>
        </p:spPr>
        <p:txBody>
          <a:bodyPr lIns="91440" tIns="45720" rIns="91440" bIns="4572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050">
                <a:latin typeface="Lato"/>
                <a:ea typeface="Lato"/>
                <a:cs typeface="Lato"/>
              </a:rPr>
              <a:t>3. </a:t>
            </a:r>
            <a:r>
              <a:rPr lang="en-US" sz="4050" err="1">
                <a:latin typeface="Lato"/>
                <a:ea typeface="Lato"/>
                <a:cs typeface="Lato"/>
              </a:rPr>
              <a:t>Kiến</a:t>
            </a:r>
            <a:r>
              <a:rPr lang="en-US" sz="4050">
                <a:latin typeface="Lato"/>
                <a:ea typeface="Lato"/>
                <a:cs typeface="Lato"/>
              </a:rPr>
              <a:t> </a:t>
            </a:r>
            <a:r>
              <a:rPr lang="en-US" sz="4050" err="1">
                <a:latin typeface="Lato"/>
                <a:ea typeface="Lato"/>
                <a:cs typeface="Lato"/>
              </a:rPr>
              <a:t>trúc</a:t>
            </a:r>
            <a:r>
              <a:rPr lang="en-US" sz="4050">
                <a:latin typeface="Lato"/>
                <a:ea typeface="Lato"/>
                <a:cs typeface="Lato"/>
              </a:rPr>
              <a:t> model</a:t>
            </a:r>
            <a:endParaRPr lang="en-US" sz="4050"/>
          </a:p>
        </p:txBody>
      </p:sp>
    </p:spTree>
    <p:extLst>
      <p:ext uri="{BB962C8B-B14F-4D97-AF65-F5344CB8AC3E}">
        <p14:creationId xmlns:p14="http://schemas.microsoft.com/office/powerpoint/2010/main" val="2213799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11</a:t>
            </a:fld>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349378" y="1602486"/>
            <a:ext cx="5737098" cy="397754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a:p>
        </p:txBody>
      </p:sp>
      <p:pic>
        <p:nvPicPr>
          <p:cNvPr id="8" name="Hình ảnh 7" descr="Ảnh có chứa văn bản, Phông chữ, ảnh chụp màn hình, biểu đồ&#10;&#10;Mô tả được tự động tạo">
            <a:extLst>
              <a:ext uri="{FF2B5EF4-FFF2-40B4-BE49-F238E27FC236}">
                <a16:creationId xmlns:a16="http://schemas.microsoft.com/office/drawing/2014/main" id="{647B1277-5E28-760D-4E50-E7DF67C9D313}"/>
              </a:ext>
            </a:extLst>
          </p:cNvPr>
          <p:cNvPicPr>
            <a:picLocks noChangeAspect="1"/>
          </p:cNvPicPr>
          <p:nvPr/>
        </p:nvPicPr>
        <p:blipFill>
          <a:blip r:embed="rId2"/>
          <a:stretch>
            <a:fillRect/>
          </a:stretch>
        </p:blipFill>
        <p:spPr>
          <a:xfrm>
            <a:off x="309093" y="1580950"/>
            <a:ext cx="8536546" cy="3696102"/>
          </a:xfrm>
          <a:prstGeom prst="rect">
            <a:avLst/>
          </a:prstGeom>
        </p:spPr>
      </p:pic>
    </p:spTree>
    <p:extLst>
      <p:ext uri="{BB962C8B-B14F-4D97-AF65-F5344CB8AC3E}">
        <p14:creationId xmlns:p14="http://schemas.microsoft.com/office/powerpoint/2010/main" val="1133224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12</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a:latin typeface="Lato"/>
                <a:ea typeface="Lato"/>
                <a:cs typeface="Lato"/>
              </a:rPr>
              <a:t>CNN</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349378" y="1602486"/>
            <a:ext cx="5737098" cy="397754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a:p>
        </p:txBody>
      </p:sp>
      <p:pic>
        <p:nvPicPr>
          <p:cNvPr id="6" name="Hình ảnh 5" descr="Ảnh có chứa văn bản, ảnh chụp màn hình&#10;&#10;Mô tả được tự động tạo">
            <a:extLst>
              <a:ext uri="{FF2B5EF4-FFF2-40B4-BE49-F238E27FC236}">
                <a16:creationId xmlns:a16="http://schemas.microsoft.com/office/drawing/2014/main" id="{36FC8F03-0242-8B00-8D3D-2E060312E3B6}"/>
              </a:ext>
            </a:extLst>
          </p:cNvPr>
          <p:cNvPicPr>
            <a:picLocks noChangeAspect="1"/>
          </p:cNvPicPr>
          <p:nvPr/>
        </p:nvPicPr>
        <p:blipFill>
          <a:blip r:embed="rId2"/>
          <a:stretch>
            <a:fillRect/>
          </a:stretch>
        </p:blipFill>
        <p:spPr>
          <a:xfrm>
            <a:off x="1606888" y="884903"/>
            <a:ext cx="5930223" cy="5306651"/>
          </a:xfrm>
          <a:prstGeom prst="rect">
            <a:avLst/>
          </a:prstGeom>
        </p:spPr>
      </p:pic>
    </p:spTree>
    <p:extLst>
      <p:ext uri="{BB962C8B-B14F-4D97-AF65-F5344CB8AC3E}">
        <p14:creationId xmlns:p14="http://schemas.microsoft.com/office/powerpoint/2010/main" val="28411826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13</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a:latin typeface="Lato"/>
                <a:ea typeface="Lato"/>
                <a:cs typeface="Lato"/>
              </a:rPr>
              <a:t>RNN (</a:t>
            </a:r>
            <a:r>
              <a:rPr lang="en-US" err="1">
                <a:latin typeface="Lato"/>
                <a:ea typeface="Lato"/>
                <a:cs typeface="Lato"/>
              </a:rPr>
              <a:t>BiLSTM</a:t>
            </a:r>
            <a:r>
              <a:rPr lang="en-US">
                <a:latin typeface="Lato"/>
                <a:ea typeface="Lato"/>
                <a:cs typeface="Lato"/>
              </a:rPr>
              <a:t>)</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349378" y="1602486"/>
            <a:ext cx="5737098" cy="397754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a:p>
        </p:txBody>
      </p:sp>
      <p:pic>
        <p:nvPicPr>
          <p:cNvPr id="4" name="Hình ảnh 3">
            <a:extLst>
              <a:ext uri="{FF2B5EF4-FFF2-40B4-BE49-F238E27FC236}">
                <a16:creationId xmlns:a16="http://schemas.microsoft.com/office/drawing/2014/main" id="{B9AD801F-2E45-3B5B-029F-29F1D00C3C9E}"/>
              </a:ext>
            </a:extLst>
          </p:cNvPr>
          <p:cNvPicPr>
            <a:picLocks noChangeAspect="1"/>
          </p:cNvPicPr>
          <p:nvPr/>
        </p:nvPicPr>
        <p:blipFill>
          <a:blip r:embed="rId2"/>
          <a:stretch>
            <a:fillRect/>
          </a:stretch>
        </p:blipFill>
        <p:spPr>
          <a:xfrm>
            <a:off x="95250" y="2076161"/>
            <a:ext cx="8953500" cy="2266950"/>
          </a:xfrm>
          <a:prstGeom prst="rect">
            <a:avLst/>
          </a:prstGeom>
        </p:spPr>
      </p:pic>
    </p:spTree>
    <p:extLst>
      <p:ext uri="{BB962C8B-B14F-4D97-AF65-F5344CB8AC3E}">
        <p14:creationId xmlns:p14="http://schemas.microsoft.com/office/powerpoint/2010/main" val="40827196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67FB4AA9-E9AF-4CE0-A0DC-99D7952890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52760" y="1156064"/>
            <a:ext cx="1527919" cy="458696"/>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1331063" y="2683309"/>
            <a:ext cx="6481873" cy="636594"/>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050"/>
              <a:t>CNN</a:t>
            </a:r>
          </a:p>
          <a:p>
            <a:r>
              <a:rPr lang="en-US" sz="3200"/>
              <a:t>(Convolutional Neural Network)</a:t>
            </a:r>
          </a:p>
        </p:txBody>
      </p:sp>
    </p:spTree>
    <p:extLst>
      <p:ext uri="{BB962C8B-B14F-4D97-AF65-F5344CB8AC3E}">
        <p14:creationId xmlns:p14="http://schemas.microsoft.com/office/powerpoint/2010/main" val="6594683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15</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t>CNN-</a:t>
            </a:r>
            <a:r>
              <a:rPr lang="en-US" err="1"/>
              <a:t>Tổng</a:t>
            </a:r>
            <a:r>
              <a:rPr lang="en-US"/>
              <a:t> </a:t>
            </a:r>
            <a:r>
              <a:rPr lang="en-US" err="1"/>
              <a:t>quát</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349378" y="1602486"/>
            <a:ext cx="5737098" cy="397754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a:p>
        </p:txBody>
      </p:sp>
      <p:sp>
        <p:nvSpPr>
          <p:cNvPr id="6" name="Hộp Văn bản 5">
            <a:extLst>
              <a:ext uri="{FF2B5EF4-FFF2-40B4-BE49-F238E27FC236}">
                <a16:creationId xmlns:a16="http://schemas.microsoft.com/office/drawing/2014/main" id="{4BCF4B90-F620-1446-FDE0-61D038ED7B49}"/>
              </a:ext>
            </a:extLst>
          </p:cNvPr>
          <p:cNvSpPr txBox="1"/>
          <p:nvPr/>
        </p:nvSpPr>
        <p:spPr>
          <a:xfrm>
            <a:off x="117538" y="1077418"/>
            <a:ext cx="8908923" cy="4093428"/>
          </a:xfrm>
          <a:prstGeom prst="rect">
            <a:avLst/>
          </a:prstGeom>
          <a:noFill/>
        </p:spPr>
        <p:txBody>
          <a:bodyPr wrap="square" lIns="91440" tIns="45720" rIns="91440" bIns="45720" anchor="t">
            <a:spAutoFit/>
          </a:bodyPr>
          <a:lstStyle/>
          <a:p>
            <a:r>
              <a:rPr lang="vi-VN" sz="2000">
                <a:latin typeface="Lato"/>
                <a:ea typeface="Lato"/>
                <a:cs typeface="Lato"/>
              </a:rPr>
              <a:t>1. Khái niệm:</a:t>
            </a:r>
          </a:p>
          <a:p>
            <a:pPr marL="342900" indent="-342900">
              <a:buFont typeface="Arial" panose="020B0604020202020204" pitchFamily="34" charset="0"/>
              <a:buChar char="•"/>
            </a:pPr>
            <a:r>
              <a:rPr lang="vi-VN" sz="2000">
                <a:latin typeface="Lato"/>
                <a:ea typeface="Lato"/>
                <a:cs typeface="Lato"/>
              </a:rPr>
              <a:t>Là một loại mạng </a:t>
            </a:r>
            <a:r>
              <a:rPr lang="vi-VN" sz="2000" err="1">
                <a:latin typeface="Lato"/>
                <a:ea typeface="Lato"/>
                <a:cs typeface="Lato"/>
              </a:rPr>
              <a:t>nơron</a:t>
            </a:r>
            <a:r>
              <a:rPr lang="vi-VN" sz="2000">
                <a:latin typeface="Lato"/>
                <a:ea typeface="Lato"/>
                <a:cs typeface="Lato"/>
              </a:rPr>
              <a:t> sâu (</a:t>
            </a:r>
            <a:r>
              <a:rPr lang="vi-VN" sz="2000" err="1">
                <a:latin typeface="Lato"/>
                <a:ea typeface="Lato"/>
                <a:cs typeface="Lato"/>
              </a:rPr>
              <a:t>Deep</a:t>
            </a:r>
            <a:r>
              <a:rPr lang="vi-VN" sz="2000">
                <a:latin typeface="Lato"/>
                <a:ea typeface="Lato"/>
                <a:cs typeface="Lato"/>
              </a:rPr>
              <a:t> </a:t>
            </a:r>
            <a:r>
              <a:rPr lang="vi-VN" sz="2000" err="1">
                <a:latin typeface="Lato"/>
                <a:ea typeface="Lato"/>
                <a:cs typeface="Lato"/>
              </a:rPr>
              <a:t>Neural</a:t>
            </a:r>
            <a:r>
              <a:rPr lang="vi-VN" sz="2000">
                <a:latin typeface="Lato"/>
                <a:ea typeface="Lato"/>
                <a:cs typeface="Lato"/>
              </a:rPr>
              <a:t> </a:t>
            </a:r>
            <a:r>
              <a:rPr lang="vi-VN" sz="2000" err="1">
                <a:latin typeface="Lato"/>
                <a:ea typeface="Lato"/>
                <a:cs typeface="Lato"/>
              </a:rPr>
              <a:t>Network</a:t>
            </a:r>
            <a:r>
              <a:rPr lang="vi-VN" sz="2000">
                <a:latin typeface="Lato"/>
                <a:ea typeface="Lato"/>
                <a:cs typeface="Lato"/>
              </a:rPr>
              <a:t>) chuyên biệt cho việc xử lý dữ liệu có cấu trúc hình ảnh.</a:t>
            </a:r>
          </a:p>
          <a:p>
            <a:pPr marL="342900" indent="-342900">
              <a:buFont typeface="Arial" panose="020B0604020202020204" pitchFamily="34" charset="0"/>
              <a:buChar char="•"/>
            </a:pPr>
            <a:r>
              <a:rPr lang="vi-VN" sz="2000">
                <a:latin typeface="Lato"/>
                <a:ea typeface="Lato"/>
                <a:cs typeface="Lato"/>
              </a:rPr>
              <a:t>Sử dụng các lớp </a:t>
            </a:r>
            <a:r>
              <a:rPr lang="vi-VN" sz="2000" err="1">
                <a:latin typeface="Lato"/>
                <a:ea typeface="Lato"/>
                <a:cs typeface="Lato"/>
              </a:rPr>
              <a:t>convolution</a:t>
            </a:r>
            <a:r>
              <a:rPr lang="vi-VN" sz="2000">
                <a:latin typeface="Lato"/>
                <a:ea typeface="Lato"/>
                <a:cs typeface="Lato"/>
              </a:rPr>
              <a:t> (cuốn chiếu) và </a:t>
            </a:r>
            <a:r>
              <a:rPr lang="vi-VN" sz="2000" err="1">
                <a:latin typeface="Lato"/>
                <a:ea typeface="Lato"/>
                <a:cs typeface="Lato"/>
              </a:rPr>
              <a:t>pooling</a:t>
            </a:r>
            <a:r>
              <a:rPr lang="vi-VN" sz="2000">
                <a:latin typeface="Lato"/>
                <a:ea typeface="Lato"/>
                <a:cs typeface="Lato"/>
              </a:rPr>
              <a:t> để trích xuất các đặc trưng từ hình ảnh, sau đó kết hợp với các lớp </a:t>
            </a:r>
            <a:r>
              <a:rPr lang="vi-VN" sz="2000" err="1">
                <a:latin typeface="Lato"/>
                <a:ea typeface="Lato"/>
                <a:cs typeface="Lato"/>
              </a:rPr>
              <a:t>fully</a:t>
            </a:r>
            <a:r>
              <a:rPr lang="vi-VN" sz="2000">
                <a:latin typeface="Lato"/>
                <a:ea typeface="Lato"/>
                <a:cs typeface="Lato"/>
              </a:rPr>
              <a:t> </a:t>
            </a:r>
            <a:r>
              <a:rPr lang="vi-VN" sz="2000" err="1">
                <a:latin typeface="Lato"/>
                <a:ea typeface="Lato"/>
                <a:cs typeface="Lato"/>
              </a:rPr>
              <a:t>connected</a:t>
            </a:r>
            <a:r>
              <a:rPr lang="vi-VN" sz="2000">
                <a:latin typeface="Lato"/>
                <a:ea typeface="Lato"/>
                <a:cs typeface="Lato"/>
              </a:rPr>
              <a:t> để đưa ra dự đoán.</a:t>
            </a:r>
          </a:p>
          <a:p>
            <a:endParaRPr lang="vi-VN" sz="2000">
              <a:latin typeface="Lato" panose="020F0502020204030203" pitchFamily="34" charset="0"/>
              <a:ea typeface="Lato" panose="020F0502020204030203" pitchFamily="34" charset="0"/>
              <a:cs typeface="Lato" panose="020F0502020204030203" pitchFamily="34" charset="0"/>
            </a:endParaRPr>
          </a:p>
          <a:p>
            <a:r>
              <a:rPr lang="vi-VN" sz="2000">
                <a:latin typeface="Lato"/>
                <a:ea typeface="Lato"/>
                <a:cs typeface="Lato"/>
              </a:rPr>
              <a:t>2. Các lớp chính:</a:t>
            </a:r>
          </a:p>
          <a:p>
            <a:pPr marL="342900" indent="-342900">
              <a:buFont typeface="Arial" panose="020B0604020202020204" pitchFamily="34" charset="0"/>
              <a:buChar char="•"/>
            </a:pPr>
            <a:r>
              <a:rPr lang="vi-VN" sz="2000">
                <a:latin typeface="Lato"/>
                <a:ea typeface="Lato"/>
                <a:cs typeface="Lato"/>
              </a:rPr>
              <a:t>Lớp </a:t>
            </a:r>
            <a:r>
              <a:rPr lang="vi-VN" sz="2000" err="1">
                <a:latin typeface="Lato"/>
                <a:ea typeface="Lato"/>
                <a:cs typeface="Lato"/>
              </a:rPr>
              <a:t>Convolution</a:t>
            </a:r>
            <a:r>
              <a:rPr lang="vi-VN" sz="2000">
                <a:latin typeface="Lato"/>
                <a:ea typeface="Lato"/>
                <a:cs typeface="Lato"/>
              </a:rPr>
              <a:t>: Áp dụng các bộ lọc (</a:t>
            </a:r>
            <a:r>
              <a:rPr lang="vi-VN" sz="2000" err="1">
                <a:latin typeface="Lato"/>
                <a:ea typeface="Lato"/>
                <a:cs typeface="Lato"/>
              </a:rPr>
              <a:t>kernel</a:t>
            </a:r>
            <a:r>
              <a:rPr lang="vi-VN" sz="2000">
                <a:latin typeface="Lato"/>
                <a:ea typeface="Lato"/>
                <a:cs typeface="Lato"/>
              </a:rPr>
              <a:t>) lên hình ảnh để trích xuất các đặc trưng cục bộ, như cạnh, đường cong, góc,...</a:t>
            </a:r>
          </a:p>
          <a:p>
            <a:pPr marL="342900" indent="-342900">
              <a:buFont typeface="Arial" panose="020B0604020202020204" pitchFamily="34" charset="0"/>
              <a:buChar char="•"/>
            </a:pPr>
            <a:endParaRPr lang="vi-VN" sz="2000">
              <a:latin typeface="Lato"/>
              <a:ea typeface="Lato"/>
              <a:cs typeface="Lato"/>
            </a:endParaRPr>
          </a:p>
          <a:p>
            <a:pPr marL="342900" indent="-342900">
              <a:buFont typeface="Arial" panose="020B0604020202020204" pitchFamily="34" charset="0"/>
              <a:buChar char="•"/>
            </a:pPr>
            <a:r>
              <a:rPr lang="vi-VN" sz="2000">
                <a:latin typeface="Lato"/>
                <a:ea typeface="Lato"/>
                <a:cs typeface="Lato"/>
              </a:rPr>
              <a:t>Lớp </a:t>
            </a:r>
            <a:r>
              <a:rPr lang="vi-VN" sz="2000" err="1">
                <a:latin typeface="Lato"/>
                <a:ea typeface="Lato"/>
                <a:cs typeface="Lato"/>
              </a:rPr>
              <a:t>Pooling</a:t>
            </a:r>
            <a:r>
              <a:rPr lang="vi-VN" sz="2000">
                <a:latin typeface="Lato"/>
                <a:ea typeface="Lato"/>
                <a:cs typeface="Lato"/>
              </a:rPr>
              <a:t>: Giảm kích thước của bản đồ đặc trưng, loại bỏ thông tin không cần thiết, giảm độ phức tạp tính toán.</a:t>
            </a:r>
          </a:p>
        </p:txBody>
      </p:sp>
    </p:spTree>
    <p:extLst>
      <p:ext uri="{BB962C8B-B14F-4D97-AF65-F5344CB8AC3E}">
        <p14:creationId xmlns:p14="http://schemas.microsoft.com/office/powerpoint/2010/main" val="13828843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16</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a:latin typeface="Lato"/>
                <a:ea typeface="Lato"/>
                <a:cs typeface="Lato"/>
              </a:rPr>
              <a:t>CNN (Các  </a:t>
            </a:r>
            <a:r>
              <a:rPr lang="en-US" err="1">
                <a:latin typeface="Lato"/>
                <a:ea typeface="Lato"/>
                <a:cs typeface="Lato"/>
              </a:rPr>
              <a:t>thành</a:t>
            </a:r>
            <a:r>
              <a:rPr lang="en-US">
                <a:latin typeface="Lato"/>
                <a:ea typeface="Lato"/>
                <a:cs typeface="Lato"/>
              </a:rPr>
              <a:t> phần)</a:t>
            </a:r>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349378" y="1602486"/>
            <a:ext cx="5737098" cy="397754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a:p>
        </p:txBody>
      </p:sp>
      <p:sp>
        <p:nvSpPr>
          <p:cNvPr id="6" name="Hộp Văn bản 5">
            <a:extLst>
              <a:ext uri="{FF2B5EF4-FFF2-40B4-BE49-F238E27FC236}">
                <a16:creationId xmlns:a16="http://schemas.microsoft.com/office/drawing/2014/main" id="{BFAE5DC8-559E-FF41-6D09-94C11C83DD1B}"/>
              </a:ext>
            </a:extLst>
          </p:cNvPr>
          <p:cNvSpPr txBox="1"/>
          <p:nvPr/>
        </p:nvSpPr>
        <p:spPr>
          <a:xfrm>
            <a:off x="349378" y="990118"/>
            <a:ext cx="8445244" cy="4708981"/>
          </a:xfrm>
          <a:prstGeom prst="rect">
            <a:avLst/>
          </a:prstGeom>
          <a:noFill/>
        </p:spPr>
        <p:txBody>
          <a:bodyPr wrap="square" lIns="91440" tIns="45720" rIns="91440" bIns="45720" anchor="t">
            <a:spAutoFit/>
          </a:bodyPr>
          <a:lstStyle/>
          <a:p>
            <a:pPr marL="457200" indent="-457200">
              <a:buAutoNum type="arabicPeriod"/>
            </a:pPr>
            <a:r>
              <a:rPr lang="vi-VN" sz="2000" b="1">
                <a:latin typeface="Lato"/>
                <a:ea typeface="Lato"/>
                <a:cs typeface="Lato"/>
              </a:rPr>
              <a:t>Lớp </a:t>
            </a:r>
            <a:r>
              <a:rPr lang="vi-VN" sz="2000" b="1" err="1">
                <a:latin typeface="Lato"/>
                <a:ea typeface="Lato"/>
                <a:cs typeface="Lato"/>
              </a:rPr>
              <a:t>Convolution</a:t>
            </a:r>
            <a:r>
              <a:rPr lang="vi-VN" sz="2000" b="1">
                <a:latin typeface="Lato"/>
                <a:ea typeface="Lato"/>
                <a:cs typeface="Lato"/>
              </a:rPr>
              <a:t> </a:t>
            </a:r>
            <a:endParaRPr lang="vi-VN"/>
          </a:p>
          <a:p>
            <a:pPr marL="342900" indent="-342900">
              <a:buFont typeface="Arial" panose="020B0604020202020204" pitchFamily="34" charset="0"/>
              <a:buChar char="•"/>
            </a:pPr>
            <a:r>
              <a:rPr lang="vi-VN" sz="2000">
                <a:latin typeface="Lato"/>
                <a:ea typeface="Lato"/>
                <a:cs typeface="Lato"/>
              </a:rPr>
              <a:t>Chức năng: Áp dụng bộ lọc (</a:t>
            </a:r>
            <a:r>
              <a:rPr lang="vi-VN" sz="2000" err="1">
                <a:latin typeface="Lato"/>
                <a:ea typeface="Lato"/>
                <a:cs typeface="Lato"/>
              </a:rPr>
              <a:t>kernel</a:t>
            </a:r>
            <a:r>
              <a:rPr lang="vi-VN" sz="2000">
                <a:latin typeface="Lato"/>
                <a:ea typeface="Lato"/>
                <a:cs typeface="Lato"/>
              </a:rPr>
              <a:t>) lên hình ảnh để trích xuất các đặc trưng cục bộ</a:t>
            </a:r>
          </a:p>
          <a:p>
            <a:pPr marL="342900" indent="-342900">
              <a:buFont typeface="Arial" panose="020B0604020202020204" pitchFamily="34" charset="0"/>
              <a:buChar char="•"/>
            </a:pPr>
            <a:r>
              <a:rPr lang="vi-VN" sz="2000">
                <a:latin typeface="Lato"/>
                <a:ea typeface="Lato"/>
                <a:cs typeface="Lato"/>
              </a:rPr>
              <a:t>Cách hoạt động:</a:t>
            </a:r>
          </a:p>
          <a:p>
            <a:pPr marL="800100" lvl="1" indent="-342900">
              <a:buFont typeface="Courier New" panose="02070309020205020404" pitchFamily="49" charset="0"/>
              <a:buChar char="o"/>
            </a:pPr>
            <a:r>
              <a:rPr lang="vi-VN" sz="2000">
                <a:latin typeface="Lato"/>
                <a:ea typeface="Lato"/>
                <a:cs typeface="Lato"/>
              </a:rPr>
              <a:t>Bộ lọc (</a:t>
            </a:r>
            <a:r>
              <a:rPr lang="vi-VN" sz="2000" err="1">
                <a:latin typeface="Lato"/>
                <a:ea typeface="Lato"/>
                <a:cs typeface="Lato"/>
              </a:rPr>
              <a:t>kernel</a:t>
            </a:r>
            <a:r>
              <a:rPr lang="vi-VN" sz="2000">
                <a:latin typeface="Lato"/>
                <a:ea typeface="Lato"/>
                <a:cs typeface="Lato"/>
              </a:rPr>
              <a:t>) là một ma trận nhỏ (ví dụ: 3x3) với các trọng số (</a:t>
            </a:r>
            <a:r>
              <a:rPr lang="vi-VN" sz="2000" err="1">
                <a:latin typeface="Lato"/>
                <a:ea typeface="Lato"/>
                <a:cs typeface="Lato"/>
              </a:rPr>
              <a:t>weight</a:t>
            </a:r>
            <a:r>
              <a:rPr lang="vi-VN" sz="2000">
                <a:latin typeface="Lato"/>
                <a:ea typeface="Lato"/>
                <a:cs typeface="Lato"/>
              </a:rPr>
              <a:t>).</a:t>
            </a:r>
          </a:p>
          <a:p>
            <a:pPr marL="800100" lvl="1" indent="-342900">
              <a:buFont typeface="Courier New" panose="02070309020205020404" pitchFamily="49" charset="0"/>
              <a:buChar char="o"/>
            </a:pPr>
            <a:r>
              <a:rPr lang="vi-VN" sz="2000">
                <a:latin typeface="Lato"/>
                <a:ea typeface="Lato"/>
                <a:cs typeface="Lato"/>
              </a:rPr>
              <a:t>Bộ lọc di chuyển trên hình ảnh theo từng bước (</a:t>
            </a:r>
            <a:r>
              <a:rPr lang="vi-VN" sz="2000" err="1">
                <a:latin typeface="Lato"/>
                <a:ea typeface="Lato"/>
                <a:cs typeface="Lato"/>
              </a:rPr>
              <a:t>stride</a:t>
            </a:r>
            <a:r>
              <a:rPr lang="vi-VN" sz="2000">
                <a:latin typeface="Lato"/>
                <a:ea typeface="Lato"/>
                <a:cs typeface="Lato"/>
              </a:rPr>
              <a:t>).</a:t>
            </a:r>
          </a:p>
          <a:p>
            <a:pPr marL="800100" lvl="1" indent="-342900">
              <a:buFont typeface="Courier New" panose="02070309020205020404" pitchFamily="49" charset="0"/>
              <a:buChar char="o"/>
            </a:pPr>
            <a:r>
              <a:rPr lang="vi-VN" sz="2000">
                <a:latin typeface="Lato"/>
                <a:ea typeface="Lato"/>
                <a:cs typeface="Lato"/>
              </a:rPr>
              <a:t>Tại mỗi vị trí, bộ lọc nhân với các </a:t>
            </a:r>
            <a:r>
              <a:rPr lang="vi-VN" sz="2000" err="1">
                <a:latin typeface="Lato"/>
                <a:ea typeface="Lato"/>
                <a:cs typeface="Lato"/>
              </a:rPr>
              <a:t>pixel</a:t>
            </a:r>
            <a:r>
              <a:rPr lang="vi-VN" sz="2000">
                <a:latin typeface="Lato"/>
                <a:ea typeface="Lato"/>
                <a:cs typeface="Lato"/>
              </a:rPr>
              <a:t> tương ứng trong hình ảnh, sau đó cộng các kết quả lại với nhau.</a:t>
            </a:r>
          </a:p>
          <a:p>
            <a:pPr marL="800100" lvl="1" indent="-342900">
              <a:buFont typeface="Courier New" panose="02070309020205020404" pitchFamily="49" charset="0"/>
              <a:buChar char="o"/>
            </a:pPr>
            <a:r>
              <a:rPr lang="vi-VN" sz="2000">
                <a:latin typeface="Lato"/>
                <a:ea typeface="Lato"/>
                <a:cs typeface="Lato"/>
              </a:rPr>
              <a:t>Kết quả là một giá trị duy nhất, biểu diễn đặc trưng tại vị trí đó.</a:t>
            </a:r>
          </a:p>
          <a:p>
            <a:pPr marL="800100" lvl="1" indent="-342900">
              <a:buFont typeface="Courier New" panose="02070309020205020404" pitchFamily="49" charset="0"/>
              <a:buChar char="o"/>
            </a:pPr>
            <a:r>
              <a:rPr lang="vi-VN" sz="2000">
                <a:latin typeface="Lato"/>
                <a:ea typeface="Lato"/>
                <a:cs typeface="Lato"/>
              </a:rPr>
              <a:t>Quá trình này được lặp lại cho tất cả các vị trí của bộ lọc trên hình ảnh.</a:t>
            </a:r>
          </a:p>
          <a:p>
            <a:pPr marL="342900" indent="-342900">
              <a:buFont typeface="Arial" panose="020B0604020202020204" pitchFamily="34" charset="0"/>
              <a:buChar char="•"/>
            </a:pPr>
            <a:r>
              <a:rPr lang="vi-VN" sz="2000">
                <a:latin typeface="Lato"/>
                <a:ea typeface="Lato"/>
                <a:cs typeface="Lato"/>
              </a:rPr>
              <a:t>Kết quả: Lớp </a:t>
            </a:r>
            <a:r>
              <a:rPr lang="vi-VN" sz="2000" err="1">
                <a:latin typeface="Lato"/>
                <a:ea typeface="Lato"/>
                <a:cs typeface="Lato"/>
              </a:rPr>
              <a:t>Convolution</a:t>
            </a:r>
            <a:r>
              <a:rPr lang="vi-VN" sz="2000">
                <a:latin typeface="Lato"/>
                <a:ea typeface="Lato"/>
                <a:cs typeface="Lato"/>
              </a:rPr>
              <a:t> tạo ra một bản đồ đặc trưng (</a:t>
            </a:r>
            <a:r>
              <a:rPr lang="vi-VN" sz="2000" err="1">
                <a:latin typeface="Lato"/>
                <a:ea typeface="Lato"/>
                <a:cs typeface="Lato"/>
              </a:rPr>
              <a:t>feature</a:t>
            </a:r>
            <a:r>
              <a:rPr lang="vi-VN" sz="2000">
                <a:latin typeface="Lato"/>
                <a:ea typeface="Lato"/>
                <a:cs typeface="Lato"/>
              </a:rPr>
              <a:t> </a:t>
            </a:r>
            <a:r>
              <a:rPr lang="vi-VN" sz="2000" err="1">
                <a:latin typeface="Lato"/>
                <a:ea typeface="Lato"/>
                <a:cs typeface="Lato"/>
              </a:rPr>
              <a:t>map</a:t>
            </a:r>
            <a:r>
              <a:rPr lang="vi-VN" sz="2000">
                <a:latin typeface="Lato"/>
                <a:ea typeface="Lato"/>
                <a:cs typeface="Lato"/>
              </a:rPr>
              <a:t>) với kích thước nhỏ hơn hình ảnh đầu vào, nhưng chứa các thông tin về các đặc trưng cục bộ đã được trích xuất.</a:t>
            </a:r>
          </a:p>
        </p:txBody>
      </p:sp>
    </p:spTree>
    <p:extLst>
      <p:ext uri="{BB962C8B-B14F-4D97-AF65-F5344CB8AC3E}">
        <p14:creationId xmlns:p14="http://schemas.microsoft.com/office/powerpoint/2010/main" val="21250946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17</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a:latin typeface="Lato"/>
                <a:ea typeface="Lato"/>
                <a:cs typeface="Lato"/>
              </a:rPr>
              <a:t>CNN (Các </a:t>
            </a:r>
            <a:r>
              <a:rPr lang="en-US" err="1">
                <a:latin typeface="Lato"/>
                <a:ea typeface="Lato"/>
                <a:cs typeface="Lato"/>
              </a:rPr>
              <a:t>thành</a:t>
            </a:r>
            <a:r>
              <a:rPr lang="en-US">
                <a:latin typeface="Lato"/>
                <a:ea typeface="Lato"/>
                <a:cs typeface="Lato"/>
              </a:rPr>
              <a:t> phần)</a:t>
            </a:r>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349378" y="1572990"/>
            <a:ext cx="5737098" cy="397754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a:p>
        </p:txBody>
      </p:sp>
      <p:sp>
        <p:nvSpPr>
          <p:cNvPr id="6" name="Hộp Văn bản 5">
            <a:extLst>
              <a:ext uri="{FF2B5EF4-FFF2-40B4-BE49-F238E27FC236}">
                <a16:creationId xmlns:a16="http://schemas.microsoft.com/office/drawing/2014/main" id="{BFAE5DC8-559E-FF41-6D09-94C11C83DD1B}"/>
              </a:ext>
            </a:extLst>
          </p:cNvPr>
          <p:cNvSpPr txBox="1"/>
          <p:nvPr/>
        </p:nvSpPr>
        <p:spPr>
          <a:xfrm>
            <a:off x="349378" y="1157266"/>
            <a:ext cx="8445244" cy="3477875"/>
          </a:xfrm>
          <a:prstGeom prst="rect">
            <a:avLst/>
          </a:prstGeom>
          <a:noFill/>
        </p:spPr>
        <p:txBody>
          <a:bodyPr wrap="square">
            <a:spAutoFit/>
          </a:bodyPr>
          <a:lstStyle/>
          <a:p>
            <a:r>
              <a:rPr lang="vi-VN" sz="2000" b="1">
                <a:latin typeface="Lato" panose="020F0502020204030203" pitchFamily="34" charset="0"/>
                <a:ea typeface="Lato" panose="020F0502020204030203" pitchFamily="34" charset="0"/>
                <a:cs typeface="Lato" panose="020F0502020204030203" pitchFamily="34" charset="0"/>
              </a:rPr>
              <a:t>Các lớp:</a:t>
            </a:r>
          </a:p>
          <a:p>
            <a:r>
              <a:rPr lang="vi-VN" sz="2000" b="1">
                <a:latin typeface="Lato" panose="020F0502020204030203" pitchFamily="34" charset="0"/>
                <a:ea typeface="Lato" panose="020F0502020204030203" pitchFamily="34" charset="0"/>
                <a:cs typeface="Lato" panose="020F0502020204030203" pitchFamily="34" charset="0"/>
              </a:rPr>
              <a:t>2. Lớp </a:t>
            </a:r>
            <a:r>
              <a:rPr lang="vi-VN" sz="2000" b="1" err="1">
                <a:latin typeface="Lato" panose="020F0502020204030203" pitchFamily="34" charset="0"/>
                <a:ea typeface="Lato" panose="020F0502020204030203" pitchFamily="34" charset="0"/>
                <a:cs typeface="Lato" panose="020F0502020204030203" pitchFamily="34" charset="0"/>
              </a:rPr>
              <a:t>MaxPooling</a:t>
            </a:r>
            <a:r>
              <a:rPr lang="vi-VN" sz="2000" b="1">
                <a:latin typeface="Lato" panose="020F0502020204030203" pitchFamily="34" charset="0"/>
                <a:ea typeface="Lato" panose="020F0502020204030203" pitchFamily="34" charset="0"/>
                <a:cs typeface="Lato" panose="020F0502020204030203" pitchFamily="34" charset="0"/>
              </a:rPr>
              <a:t> </a:t>
            </a:r>
          </a:p>
          <a:p>
            <a:pPr marL="342900" indent="-342900">
              <a:buFont typeface="Arial" panose="020B0604020202020204" pitchFamily="34" charset="0"/>
              <a:buChar char="•"/>
            </a:pPr>
            <a:r>
              <a:rPr lang="vi-VN" sz="2000">
                <a:latin typeface="Lato" panose="020F0502020204030203" pitchFamily="34" charset="0"/>
                <a:ea typeface="Lato" panose="020F0502020204030203" pitchFamily="34" charset="0"/>
                <a:cs typeface="Lato" panose="020F0502020204030203" pitchFamily="34" charset="0"/>
              </a:rPr>
              <a:t>Chức năng: Giảm kích thước của bản đồ đặc trưng, loại bỏ thông tin không cần thiết, giảm độ phức tạp tính toán.</a:t>
            </a:r>
          </a:p>
          <a:p>
            <a:pPr marL="342900" indent="-342900">
              <a:buFont typeface="Arial" panose="020B0604020202020204" pitchFamily="34" charset="0"/>
              <a:buChar char="•"/>
            </a:pPr>
            <a:r>
              <a:rPr lang="vi-VN" sz="2000">
                <a:latin typeface="Lato" panose="020F0502020204030203" pitchFamily="34" charset="0"/>
                <a:ea typeface="Lato" panose="020F0502020204030203" pitchFamily="34" charset="0"/>
                <a:cs typeface="Lato" panose="020F0502020204030203" pitchFamily="34" charset="0"/>
              </a:rPr>
              <a:t>Cách hoạt động:</a:t>
            </a:r>
          </a:p>
          <a:p>
            <a:pPr marL="800100" lvl="1" indent="-342900">
              <a:buFont typeface="Courier New" panose="02070309020205020404" pitchFamily="49" charset="0"/>
              <a:buChar char="o"/>
            </a:pPr>
            <a:r>
              <a:rPr lang="vi-VN" sz="2000">
                <a:latin typeface="Lato" panose="020F0502020204030203" pitchFamily="34" charset="0"/>
                <a:ea typeface="Lato" panose="020F0502020204030203" pitchFamily="34" charset="0"/>
                <a:cs typeface="Lato" panose="020F0502020204030203" pitchFamily="34" charset="0"/>
              </a:rPr>
              <a:t>Lớp </a:t>
            </a:r>
            <a:r>
              <a:rPr lang="vi-VN" sz="2000" err="1">
                <a:latin typeface="Lato" panose="020F0502020204030203" pitchFamily="34" charset="0"/>
                <a:ea typeface="Lato" panose="020F0502020204030203" pitchFamily="34" charset="0"/>
                <a:cs typeface="Lato" panose="020F0502020204030203" pitchFamily="34" charset="0"/>
              </a:rPr>
              <a:t>MaxPooling</a:t>
            </a:r>
            <a:r>
              <a:rPr lang="vi-VN" sz="2000">
                <a:latin typeface="Lato" panose="020F0502020204030203" pitchFamily="34" charset="0"/>
                <a:ea typeface="Lato" panose="020F0502020204030203" pitchFamily="34" charset="0"/>
                <a:cs typeface="Lato" panose="020F0502020204030203" pitchFamily="34" charset="0"/>
              </a:rPr>
              <a:t> di chuyển một cửa sổ (</a:t>
            </a:r>
            <a:r>
              <a:rPr lang="vi-VN" sz="2000" err="1">
                <a:latin typeface="Lato" panose="020F0502020204030203" pitchFamily="34" charset="0"/>
                <a:ea typeface="Lato" panose="020F0502020204030203" pitchFamily="34" charset="0"/>
                <a:cs typeface="Lato" panose="020F0502020204030203" pitchFamily="34" charset="0"/>
              </a:rPr>
              <a:t>window</a:t>
            </a:r>
            <a:r>
              <a:rPr lang="vi-VN" sz="2000">
                <a:latin typeface="Lato" panose="020F0502020204030203" pitchFamily="34" charset="0"/>
                <a:ea typeface="Lato" panose="020F0502020204030203" pitchFamily="34" charset="0"/>
                <a:cs typeface="Lato" panose="020F0502020204030203" pitchFamily="34" charset="0"/>
              </a:rPr>
              <a:t>) trên bản đồ đặc trưng.</a:t>
            </a:r>
          </a:p>
          <a:p>
            <a:pPr marL="800100" lvl="1" indent="-342900">
              <a:buFont typeface="Courier New" panose="02070309020205020404" pitchFamily="49" charset="0"/>
              <a:buChar char="o"/>
            </a:pPr>
            <a:r>
              <a:rPr lang="vi-VN" sz="2000">
                <a:latin typeface="Lato" panose="020F0502020204030203" pitchFamily="34" charset="0"/>
                <a:ea typeface="Lato" panose="020F0502020204030203" pitchFamily="34" charset="0"/>
                <a:cs typeface="Lato" panose="020F0502020204030203" pitchFamily="34" charset="0"/>
              </a:rPr>
              <a:t>Tại mỗi vị trí, lớp </a:t>
            </a:r>
            <a:r>
              <a:rPr lang="vi-VN" sz="2000" err="1">
                <a:latin typeface="Lato" panose="020F0502020204030203" pitchFamily="34" charset="0"/>
                <a:ea typeface="Lato" panose="020F0502020204030203" pitchFamily="34" charset="0"/>
                <a:cs typeface="Lato" panose="020F0502020204030203" pitchFamily="34" charset="0"/>
              </a:rPr>
              <a:t>MaxPooling</a:t>
            </a:r>
            <a:r>
              <a:rPr lang="vi-VN" sz="2000">
                <a:latin typeface="Lato" panose="020F0502020204030203" pitchFamily="34" charset="0"/>
                <a:ea typeface="Lato" panose="020F0502020204030203" pitchFamily="34" charset="0"/>
                <a:cs typeface="Lato" panose="020F0502020204030203" pitchFamily="34" charset="0"/>
              </a:rPr>
              <a:t> chọn giá trị lớn nhất trong cửa sổ.</a:t>
            </a:r>
          </a:p>
          <a:p>
            <a:pPr marL="800100" lvl="1" indent="-342900">
              <a:buFont typeface="Courier New" panose="02070309020205020404" pitchFamily="49" charset="0"/>
              <a:buChar char="o"/>
            </a:pPr>
            <a:r>
              <a:rPr lang="vi-VN" sz="2000">
                <a:latin typeface="Lato" panose="020F0502020204030203" pitchFamily="34" charset="0"/>
                <a:ea typeface="Lato" panose="020F0502020204030203" pitchFamily="34" charset="0"/>
                <a:cs typeface="Lato" panose="020F0502020204030203" pitchFamily="34" charset="0"/>
              </a:rPr>
              <a:t>Kết quả là một giá trị duy nhất, biểu diễn đặc trưng tại vị trí đó.</a:t>
            </a:r>
          </a:p>
          <a:p>
            <a:pPr marL="342900" indent="-342900">
              <a:buFont typeface="Arial" panose="020B0604020202020204" pitchFamily="34" charset="0"/>
              <a:buChar char="•"/>
            </a:pPr>
            <a:r>
              <a:rPr lang="vi-VN" sz="2000">
                <a:latin typeface="Lato" panose="020F0502020204030203" pitchFamily="34" charset="0"/>
                <a:ea typeface="Lato" panose="020F0502020204030203" pitchFamily="34" charset="0"/>
                <a:cs typeface="Lato" panose="020F0502020204030203" pitchFamily="34" charset="0"/>
              </a:rPr>
              <a:t>Kết quả: Lớp </a:t>
            </a:r>
            <a:r>
              <a:rPr lang="vi-VN" sz="2000" err="1">
                <a:latin typeface="Lato" panose="020F0502020204030203" pitchFamily="34" charset="0"/>
                <a:ea typeface="Lato" panose="020F0502020204030203" pitchFamily="34" charset="0"/>
                <a:cs typeface="Lato" panose="020F0502020204030203" pitchFamily="34" charset="0"/>
              </a:rPr>
              <a:t>MaxPooling</a:t>
            </a:r>
            <a:r>
              <a:rPr lang="vi-VN" sz="2000">
                <a:latin typeface="Lato" panose="020F0502020204030203" pitchFamily="34" charset="0"/>
                <a:ea typeface="Lato" panose="020F0502020204030203" pitchFamily="34" charset="0"/>
                <a:cs typeface="Lato" panose="020F0502020204030203" pitchFamily="34" charset="0"/>
              </a:rPr>
              <a:t> tạo ra một bản đồ đặc trưng có kích thước nhỏ hơn, nhưng vẫn giữ lại các thông tin quan trọng nhất.</a:t>
            </a:r>
          </a:p>
        </p:txBody>
      </p:sp>
    </p:spTree>
    <p:extLst>
      <p:ext uri="{BB962C8B-B14F-4D97-AF65-F5344CB8AC3E}">
        <p14:creationId xmlns:p14="http://schemas.microsoft.com/office/powerpoint/2010/main" val="30568723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67FB4AA9-E9AF-4CE0-A0DC-99D7952890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52760" y="1156064"/>
            <a:ext cx="1527919" cy="458696"/>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1452759" y="2673477"/>
            <a:ext cx="5506862" cy="636594"/>
          </a:xfrm>
          <a:prstGeom prst="rect">
            <a:avLst/>
          </a:prstGeom>
        </p:spPr>
        <p:txBody>
          <a:bodyPr lIns="91440" tIns="45720" rIns="91440" bIns="4572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050">
                <a:latin typeface="Lato"/>
                <a:ea typeface="Lato"/>
                <a:cs typeface="Lato"/>
              </a:rPr>
              <a:t>BiLSTM</a:t>
            </a:r>
            <a:endParaRPr lang="en-US" sz="4050"/>
          </a:p>
        </p:txBody>
      </p:sp>
    </p:spTree>
    <p:extLst>
      <p:ext uri="{BB962C8B-B14F-4D97-AF65-F5344CB8AC3E}">
        <p14:creationId xmlns:p14="http://schemas.microsoft.com/office/powerpoint/2010/main" val="7395196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A5FD9F-F079-E7CB-275B-4B407F7320C6}"/>
              </a:ext>
            </a:extLst>
          </p:cNvPr>
          <p:cNvSpPr>
            <a:spLocks noGrp="1"/>
          </p:cNvSpPr>
          <p:nvPr>
            <p:ph type="sldNum" sz="quarter" idx="12"/>
          </p:nvPr>
        </p:nvSpPr>
        <p:spPr/>
        <p:txBody>
          <a:bodyPr/>
          <a:lstStyle/>
          <a:p>
            <a:fld id="{9EA0BE3B-158A-4EDF-80DC-E394A0D1600F}" type="slidenum">
              <a:rPr lang="en-US" smtClean="0"/>
              <a:pPr/>
              <a:t>19</a:t>
            </a:fld>
            <a:endParaRPr lang="en-US"/>
          </a:p>
        </p:txBody>
      </p:sp>
      <p:sp>
        <p:nvSpPr>
          <p:cNvPr id="3" name="Title 2">
            <a:extLst>
              <a:ext uri="{FF2B5EF4-FFF2-40B4-BE49-F238E27FC236}">
                <a16:creationId xmlns:a16="http://schemas.microsoft.com/office/drawing/2014/main" id="{CE73DABA-0E07-DDEE-86EE-B4224D9C9822}"/>
              </a:ext>
            </a:extLst>
          </p:cNvPr>
          <p:cNvSpPr>
            <a:spLocks noGrp="1"/>
          </p:cNvSpPr>
          <p:nvPr>
            <p:ph type="title"/>
          </p:nvPr>
        </p:nvSpPr>
        <p:spPr/>
        <p:txBody>
          <a:bodyPr lIns="91440" tIns="45720" rIns="91440" bIns="45720" anchor="t"/>
          <a:lstStyle/>
          <a:p>
            <a:r>
              <a:rPr lang="en-US" sz="3600" b="0" dirty="0" err="1">
                <a:latin typeface="Calibri"/>
                <a:cs typeface="Calibri"/>
              </a:rPr>
              <a:t>Giới</a:t>
            </a:r>
            <a:r>
              <a:rPr lang="en-US" sz="3600" b="0" dirty="0">
                <a:latin typeface="Calibri"/>
                <a:cs typeface="Calibri"/>
              </a:rPr>
              <a:t> </a:t>
            </a:r>
            <a:r>
              <a:rPr lang="en-US" sz="3600" b="0" dirty="0" err="1">
                <a:latin typeface="Calibri"/>
                <a:cs typeface="Calibri"/>
              </a:rPr>
              <a:t>thiệu</a:t>
            </a:r>
            <a:endParaRPr lang="vi-VN" sz="2000" dirty="0"/>
          </a:p>
        </p:txBody>
      </p:sp>
      <p:sp>
        <p:nvSpPr>
          <p:cNvPr id="4" name="Text Placeholder 3">
            <a:extLst>
              <a:ext uri="{FF2B5EF4-FFF2-40B4-BE49-F238E27FC236}">
                <a16:creationId xmlns:a16="http://schemas.microsoft.com/office/drawing/2014/main" id="{D7A5E0C5-7F9C-BDE6-162B-F94E54DA8B01}"/>
              </a:ext>
            </a:extLst>
          </p:cNvPr>
          <p:cNvSpPr>
            <a:spLocks noGrp="1"/>
          </p:cNvSpPr>
          <p:nvPr>
            <p:ph type="body" sz="quarter" idx="13"/>
          </p:nvPr>
        </p:nvSpPr>
        <p:spPr/>
        <p:txBody>
          <a:bodyPr lIns="91440" tIns="45720" rIns="91440" bIns="45720" anchor="t"/>
          <a:lstStyle/>
          <a:p>
            <a:pPr algn="just">
              <a:buNone/>
            </a:pPr>
            <a:r>
              <a:rPr lang="en-US">
                <a:latin typeface="Calibri"/>
                <a:ea typeface="Lato"/>
                <a:cs typeface="Calibri"/>
              </a:rPr>
              <a:t>• </a:t>
            </a:r>
            <a:r>
              <a:rPr lang="en-US" err="1">
                <a:latin typeface="Calibri"/>
                <a:ea typeface="Lato"/>
                <a:cs typeface="Calibri"/>
              </a:rPr>
              <a:t>BiLSTM</a:t>
            </a:r>
            <a:r>
              <a:rPr lang="en-US">
                <a:latin typeface="Calibri"/>
                <a:ea typeface="Lato"/>
                <a:cs typeface="Calibri"/>
              </a:rPr>
              <a:t> </a:t>
            </a:r>
            <a:r>
              <a:rPr lang="en-US" err="1">
                <a:latin typeface="Calibri"/>
                <a:ea typeface="Lato"/>
                <a:cs typeface="Calibri"/>
              </a:rPr>
              <a:t>là</a:t>
            </a:r>
            <a:r>
              <a:rPr lang="en-US">
                <a:latin typeface="Calibri"/>
                <a:ea typeface="Lato"/>
                <a:cs typeface="Calibri"/>
              </a:rPr>
              <a:t> </a:t>
            </a:r>
            <a:r>
              <a:rPr lang="en-US" err="1">
                <a:latin typeface="Calibri"/>
                <a:ea typeface="Lato"/>
                <a:cs typeface="Calibri"/>
              </a:rPr>
              <a:t>một</a:t>
            </a:r>
            <a:r>
              <a:rPr lang="en-US">
                <a:latin typeface="Calibri"/>
                <a:ea typeface="Lato"/>
                <a:cs typeface="Calibri"/>
              </a:rPr>
              <a:t> </a:t>
            </a:r>
            <a:r>
              <a:rPr lang="en-US" err="1">
                <a:latin typeface="Calibri"/>
                <a:ea typeface="Lato"/>
                <a:cs typeface="Calibri"/>
              </a:rPr>
              <a:t>biến</a:t>
            </a:r>
            <a:r>
              <a:rPr lang="en-US">
                <a:latin typeface="Calibri"/>
                <a:ea typeface="Lato"/>
                <a:cs typeface="Calibri"/>
              </a:rPr>
              <a:t> </a:t>
            </a:r>
            <a:r>
              <a:rPr lang="en-US" err="1">
                <a:latin typeface="Calibri"/>
                <a:ea typeface="Lato"/>
                <a:cs typeface="Calibri"/>
              </a:rPr>
              <a:t>thể</a:t>
            </a:r>
            <a:r>
              <a:rPr lang="en-US">
                <a:latin typeface="Calibri"/>
                <a:ea typeface="Lato"/>
                <a:cs typeface="Calibri"/>
              </a:rPr>
              <a:t> </a:t>
            </a:r>
            <a:r>
              <a:rPr lang="en-US" err="1">
                <a:latin typeface="Calibri"/>
                <a:ea typeface="Lato"/>
                <a:cs typeface="Calibri"/>
              </a:rPr>
              <a:t>của</a:t>
            </a:r>
            <a:r>
              <a:rPr lang="en-US">
                <a:latin typeface="Calibri"/>
                <a:ea typeface="Lato"/>
                <a:cs typeface="Calibri"/>
              </a:rPr>
              <a:t> LSTM </a:t>
            </a:r>
            <a:r>
              <a:rPr lang="en-US" err="1">
                <a:latin typeface="Calibri"/>
                <a:ea typeface="Lato"/>
                <a:cs typeface="Calibri"/>
              </a:rPr>
              <a:t>với</a:t>
            </a:r>
            <a:r>
              <a:rPr lang="en-US">
                <a:latin typeface="Calibri"/>
                <a:ea typeface="Lato"/>
                <a:cs typeface="Calibri"/>
              </a:rPr>
              <a:t> </a:t>
            </a:r>
            <a:r>
              <a:rPr lang="en-US" err="1">
                <a:latin typeface="Calibri"/>
                <a:ea typeface="Lato"/>
                <a:cs typeface="Calibri"/>
              </a:rPr>
              <a:t>khả</a:t>
            </a:r>
            <a:r>
              <a:rPr lang="en-US">
                <a:latin typeface="Calibri"/>
                <a:ea typeface="Lato"/>
                <a:cs typeface="Calibri"/>
              </a:rPr>
              <a:t> </a:t>
            </a:r>
            <a:r>
              <a:rPr lang="en-US" err="1">
                <a:latin typeface="Calibri"/>
                <a:ea typeface="Lato"/>
                <a:cs typeface="Calibri"/>
              </a:rPr>
              <a:t>năng</a:t>
            </a:r>
            <a:r>
              <a:rPr lang="en-US">
                <a:latin typeface="Calibri"/>
                <a:ea typeface="Lato"/>
                <a:cs typeface="Calibri"/>
              </a:rPr>
              <a:t> </a:t>
            </a:r>
            <a:r>
              <a:rPr lang="en-US" err="1">
                <a:latin typeface="Calibri"/>
                <a:ea typeface="Lato"/>
                <a:cs typeface="Calibri"/>
              </a:rPr>
              <a:t>xử</a:t>
            </a:r>
            <a:r>
              <a:rPr lang="en-US">
                <a:latin typeface="Calibri"/>
                <a:ea typeface="Lato"/>
                <a:cs typeface="Calibri"/>
              </a:rPr>
              <a:t> </a:t>
            </a:r>
            <a:r>
              <a:rPr lang="en-US" err="1">
                <a:latin typeface="Calibri"/>
                <a:ea typeface="Lato"/>
                <a:cs typeface="Calibri"/>
              </a:rPr>
              <a:t>lý</a:t>
            </a:r>
            <a:r>
              <a:rPr lang="en-US">
                <a:latin typeface="Calibri"/>
                <a:ea typeface="Lato"/>
                <a:cs typeface="Calibri"/>
              </a:rPr>
              <a:t> </a:t>
            </a:r>
            <a:r>
              <a:rPr lang="en-US" err="1">
                <a:latin typeface="Calibri"/>
                <a:ea typeface="Lato"/>
                <a:cs typeface="Calibri"/>
              </a:rPr>
              <a:t>dữ</a:t>
            </a:r>
            <a:r>
              <a:rPr lang="en-US">
                <a:latin typeface="Calibri"/>
                <a:ea typeface="Lato"/>
                <a:cs typeface="Calibri"/>
              </a:rPr>
              <a:t> </a:t>
            </a:r>
            <a:r>
              <a:rPr lang="en-US" err="1">
                <a:latin typeface="Calibri"/>
                <a:ea typeface="Lato"/>
                <a:cs typeface="Calibri"/>
              </a:rPr>
              <a:t>liệu</a:t>
            </a:r>
            <a:r>
              <a:rPr lang="en-US">
                <a:latin typeface="Calibri"/>
                <a:ea typeface="Lato"/>
                <a:cs typeface="Calibri"/>
              </a:rPr>
              <a:t> </a:t>
            </a:r>
            <a:r>
              <a:rPr lang="en-US" err="1">
                <a:latin typeface="Calibri"/>
                <a:ea typeface="Lato"/>
                <a:cs typeface="Calibri"/>
              </a:rPr>
              <a:t>tuần</a:t>
            </a:r>
            <a:r>
              <a:rPr lang="en-US">
                <a:latin typeface="Calibri"/>
                <a:ea typeface="Lato"/>
                <a:cs typeface="Calibri"/>
              </a:rPr>
              <a:t> </a:t>
            </a:r>
            <a:r>
              <a:rPr lang="en-US" err="1">
                <a:latin typeface="Calibri"/>
                <a:ea typeface="Lato"/>
                <a:cs typeface="Calibri"/>
              </a:rPr>
              <a:t>tự</a:t>
            </a:r>
            <a:r>
              <a:rPr lang="en-US">
                <a:latin typeface="Calibri"/>
                <a:ea typeface="Lato"/>
                <a:cs typeface="Calibri"/>
              </a:rPr>
              <a:t> </a:t>
            </a:r>
            <a:r>
              <a:rPr lang="en-US" err="1">
                <a:latin typeface="Calibri"/>
                <a:ea typeface="Lato"/>
                <a:cs typeface="Calibri"/>
              </a:rPr>
              <a:t>theo</a:t>
            </a:r>
            <a:r>
              <a:rPr lang="en-US">
                <a:latin typeface="Calibri"/>
                <a:ea typeface="Lato"/>
                <a:cs typeface="Calibri"/>
              </a:rPr>
              <a:t> </a:t>
            </a:r>
            <a:r>
              <a:rPr lang="en-US" err="1">
                <a:latin typeface="Calibri"/>
                <a:ea typeface="Lato"/>
                <a:cs typeface="Calibri"/>
              </a:rPr>
              <a:t>cả</a:t>
            </a:r>
            <a:r>
              <a:rPr lang="en-US">
                <a:latin typeface="Calibri"/>
                <a:ea typeface="Lato"/>
                <a:cs typeface="Calibri"/>
              </a:rPr>
              <a:t> </a:t>
            </a:r>
            <a:r>
              <a:rPr lang="en-US" err="1">
                <a:latin typeface="Calibri"/>
                <a:ea typeface="Lato"/>
                <a:cs typeface="Calibri"/>
              </a:rPr>
              <a:t>hai</a:t>
            </a:r>
            <a:r>
              <a:rPr lang="en-US">
                <a:latin typeface="Calibri"/>
                <a:ea typeface="Lato"/>
                <a:cs typeface="Calibri"/>
              </a:rPr>
              <a:t> </a:t>
            </a:r>
            <a:r>
              <a:rPr lang="en-US" err="1">
                <a:latin typeface="Calibri"/>
                <a:ea typeface="Lato"/>
                <a:cs typeface="Calibri"/>
              </a:rPr>
              <a:t>hướng</a:t>
            </a:r>
            <a:r>
              <a:rPr lang="en-US">
                <a:latin typeface="Calibri"/>
                <a:ea typeface="Lato"/>
                <a:cs typeface="Calibri"/>
              </a:rPr>
              <a:t>.</a:t>
            </a:r>
            <a:endParaRPr lang="vi-VN"/>
          </a:p>
          <a:p>
            <a:pPr algn="just">
              <a:buNone/>
            </a:pPr>
            <a:r>
              <a:rPr lang="en-US">
                <a:latin typeface="Calibri"/>
                <a:ea typeface="Lato"/>
                <a:cs typeface="Calibri"/>
              </a:rPr>
              <a:t>• </a:t>
            </a:r>
            <a:r>
              <a:rPr lang="en-US" err="1">
                <a:latin typeface="Calibri"/>
                <a:ea typeface="Lato"/>
                <a:cs typeface="Calibri"/>
              </a:rPr>
              <a:t>Được</a:t>
            </a:r>
            <a:r>
              <a:rPr lang="en-US">
                <a:latin typeface="Calibri"/>
                <a:ea typeface="Lato"/>
                <a:cs typeface="Calibri"/>
              </a:rPr>
              <a:t> </a:t>
            </a:r>
            <a:r>
              <a:rPr lang="en-US" err="1">
                <a:latin typeface="Calibri"/>
                <a:ea typeface="Lato"/>
                <a:cs typeface="Calibri"/>
              </a:rPr>
              <a:t>sử</a:t>
            </a:r>
            <a:r>
              <a:rPr lang="en-US">
                <a:latin typeface="Calibri"/>
                <a:ea typeface="Lato"/>
                <a:cs typeface="Calibri"/>
              </a:rPr>
              <a:t> </a:t>
            </a:r>
            <a:r>
              <a:rPr lang="en-US" err="1">
                <a:latin typeface="Calibri"/>
                <a:ea typeface="Lato"/>
                <a:cs typeface="Calibri"/>
              </a:rPr>
              <a:t>dụng</a:t>
            </a:r>
            <a:r>
              <a:rPr lang="en-US">
                <a:latin typeface="Calibri"/>
                <a:ea typeface="Lato"/>
                <a:cs typeface="Calibri"/>
              </a:rPr>
              <a:t> </a:t>
            </a:r>
            <a:r>
              <a:rPr lang="en-US" err="1">
                <a:latin typeface="Calibri"/>
                <a:ea typeface="Lato"/>
                <a:cs typeface="Calibri"/>
              </a:rPr>
              <a:t>rộng</a:t>
            </a:r>
            <a:r>
              <a:rPr lang="en-US">
                <a:latin typeface="Calibri"/>
                <a:ea typeface="Lato"/>
                <a:cs typeface="Calibri"/>
              </a:rPr>
              <a:t> </a:t>
            </a:r>
            <a:r>
              <a:rPr lang="en-US" err="1">
                <a:latin typeface="Calibri"/>
                <a:ea typeface="Lato"/>
                <a:cs typeface="Calibri"/>
              </a:rPr>
              <a:t>rãi</a:t>
            </a:r>
            <a:r>
              <a:rPr lang="en-US">
                <a:latin typeface="Calibri"/>
                <a:ea typeface="Lato"/>
                <a:cs typeface="Calibri"/>
              </a:rPr>
              <a:t> </a:t>
            </a:r>
            <a:r>
              <a:rPr lang="en-US" err="1">
                <a:latin typeface="Calibri"/>
                <a:ea typeface="Lato"/>
                <a:cs typeface="Calibri"/>
              </a:rPr>
              <a:t>trong</a:t>
            </a:r>
            <a:r>
              <a:rPr lang="en-US">
                <a:latin typeface="Calibri"/>
                <a:ea typeface="Lato"/>
                <a:cs typeface="Calibri"/>
              </a:rPr>
              <a:t> </a:t>
            </a:r>
            <a:r>
              <a:rPr lang="en-US" err="1">
                <a:latin typeface="Calibri"/>
                <a:ea typeface="Lato"/>
                <a:cs typeface="Calibri"/>
              </a:rPr>
              <a:t>các</a:t>
            </a:r>
            <a:r>
              <a:rPr lang="en-US">
                <a:latin typeface="Calibri"/>
                <a:ea typeface="Lato"/>
                <a:cs typeface="Calibri"/>
              </a:rPr>
              <a:t> </a:t>
            </a:r>
            <a:r>
              <a:rPr lang="en-US" err="1">
                <a:latin typeface="Calibri"/>
                <a:ea typeface="Lato"/>
                <a:cs typeface="Calibri"/>
              </a:rPr>
              <a:t>nhiệm</a:t>
            </a:r>
            <a:r>
              <a:rPr lang="en-US">
                <a:latin typeface="Calibri"/>
                <a:ea typeface="Lato"/>
                <a:cs typeface="Calibri"/>
              </a:rPr>
              <a:t> </a:t>
            </a:r>
            <a:r>
              <a:rPr lang="en-US" err="1">
                <a:latin typeface="Calibri"/>
                <a:ea typeface="Lato"/>
                <a:cs typeface="Calibri"/>
              </a:rPr>
              <a:t>vụ</a:t>
            </a:r>
            <a:r>
              <a:rPr lang="en-US">
                <a:latin typeface="Calibri"/>
                <a:ea typeface="Lato"/>
                <a:cs typeface="Calibri"/>
              </a:rPr>
              <a:t> </a:t>
            </a:r>
            <a:r>
              <a:rPr lang="en-US" err="1">
                <a:latin typeface="Calibri"/>
                <a:ea typeface="Lato"/>
                <a:cs typeface="Calibri"/>
              </a:rPr>
              <a:t>như</a:t>
            </a:r>
            <a:r>
              <a:rPr lang="en-US">
                <a:latin typeface="Calibri"/>
                <a:ea typeface="Lato"/>
                <a:cs typeface="Calibri"/>
              </a:rPr>
              <a:t> </a:t>
            </a:r>
            <a:r>
              <a:rPr lang="en-US" err="1">
                <a:latin typeface="Calibri"/>
                <a:ea typeface="Lato"/>
                <a:cs typeface="Calibri"/>
              </a:rPr>
              <a:t>nhận</a:t>
            </a:r>
            <a:r>
              <a:rPr lang="en-US">
                <a:latin typeface="Calibri"/>
                <a:ea typeface="Lato"/>
                <a:cs typeface="Calibri"/>
              </a:rPr>
              <a:t> </a:t>
            </a:r>
            <a:r>
              <a:rPr lang="en-US" err="1">
                <a:latin typeface="Calibri"/>
                <a:ea typeface="Lato"/>
                <a:cs typeface="Calibri"/>
              </a:rPr>
              <a:t>dạng</a:t>
            </a:r>
            <a:r>
              <a:rPr lang="en-US">
                <a:latin typeface="Calibri"/>
                <a:ea typeface="Lato"/>
                <a:cs typeface="Calibri"/>
              </a:rPr>
              <a:t> </a:t>
            </a:r>
            <a:r>
              <a:rPr lang="en-US" err="1">
                <a:latin typeface="Calibri"/>
                <a:ea typeface="Lato"/>
                <a:cs typeface="Calibri"/>
              </a:rPr>
              <a:t>giọng</a:t>
            </a:r>
            <a:r>
              <a:rPr lang="en-US">
                <a:latin typeface="Calibri"/>
                <a:ea typeface="Lato"/>
                <a:cs typeface="Calibri"/>
              </a:rPr>
              <a:t> </a:t>
            </a:r>
            <a:r>
              <a:rPr lang="en-US" err="1">
                <a:latin typeface="Calibri"/>
                <a:ea typeface="Lato"/>
                <a:cs typeface="Calibri"/>
              </a:rPr>
              <a:t>nói</a:t>
            </a:r>
            <a:r>
              <a:rPr lang="en-US">
                <a:latin typeface="Calibri"/>
                <a:ea typeface="Lato"/>
                <a:cs typeface="Calibri"/>
              </a:rPr>
              <a:t>, </a:t>
            </a:r>
            <a:r>
              <a:rPr lang="en-US" err="1">
                <a:latin typeface="Calibri"/>
                <a:ea typeface="Lato"/>
                <a:cs typeface="Calibri"/>
              </a:rPr>
              <a:t>phân</a:t>
            </a:r>
            <a:r>
              <a:rPr lang="en-US">
                <a:latin typeface="Calibri"/>
                <a:ea typeface="Lato"/>
                <a:cs typeface="Calibri"/>
              </a:rPr>
              <a:t> </a:t>
            </a:r>
            <a:r>
              <a:rPr lang="en-US" err="1">
                <a:latin typeface="Calibri"/>
                <a:ea typeface="Lato"/>
                <a:cs typeface="Calibri"/>
              </a:rPr>
              <a:t>tích</a:t>
            </a:r>
            <a:r>
              <a:rPr lang="en-US">
                <a:latin typeface="Calibri"/>
                <a:ea typeface="Lato"/>
                <a:cs typeface="Calibri"/>
              </a:rPr>
              <a:t> </a:t>
            </a:r>
            <a:r>
              <a:rPr lang="en-US" err="1">
                <a:latin typeface="Calibri"/>
                <a:ea typeface="Lato"/>
                <a:cs typeface="Calibri"/>
              </a:rPr>
              <a:t>ngôn</a:t>
            </a:r>
            <a:r>
              <a:rPr lang="en-US">
                <a:latin typeface="Calibri"/>
                <a:ea typeface="Lato"/>
                <a:cs typeface="Calibri"/>
              </a:rPr>
              <a:t> </a:t>
            </a:r>
            <a:r>
              <a:rPr lang="en-US" err="1">
                <a:latin typeface="Calibri"/>
                <a:ea typeface="Lato"/>
                <a:cs typeface="Calibri"/>
              </a:rPr>
              <a:t>ngữ</a:t>
            </a:r>
            <a:r>
              <a:rPr lang="en-US">
                <a:latin typeface="Calibri"/>
                <a:ea typeface="Lato"/>
                <a:cs typeface="Calibri"/>
              </a:rPr>
              <a:t> </a:t>
            </a:r>
            <a:r>
              <a:rPr lang="en-US" err="1">
                <a:latin typeface="Calibri"/>
                <a:ea typeface="Lato"/>
                <a:cs typeface="Calibri"/>
              </a:rPr>
              <a:t>tự</a:t>
            </a:r>
            <a:r>
              <a:rPr lang="en-US">
                <a:latin typeface="Calibri"/>
                <a:ea typeface="Lato"/>
                <a:cs typeface="Calibri"/>
              </a:rPr>
              <a:t> </a:t>
            </a:r>
            <a:r>
              <a:rPr lang="en-US" err="1">
                <a:latin typeface="Calibri"/>
                <a:ea typeface="Lato"/>
                <a:cs typeface="Calibri"/>
              </a:rPr>
              <a:t>nhiên</a:t>
            </a:r>
            <a:r>
              <a:rPr lang="en-US">
                <a:latin typeface="Calibri"/>
                <a:ea typeface="Lato"/>
                <a:cs typeface="Calibri"/>
              </a:rPr>
              <a:t>.</a:t>
            </a:r>
            <a:endParaRPr lang="en-US"/>
          </a:p>
          <a:p>
            <a:pPr marL="0" indent="0" algn="just">
              <a:buNone/>
            </a:pPr>
            <a:endParaRPr lang="en-US">
              <a:latin typeface="Calibri"/>
              <a:cs typeface="Calibri"/>
            </a:endParaRPr>
          </a:p>
        </p:txBody>
      </p:sp>
    </p:spTree>
    <p:extLst>
      <p:ext uri="{BB962C8B-B14F-4D97-AF65-F5344CB8AC3E}">
        <p14:creationId xmlns:p14="http://schemas.microsoft.com/office/powerpoint/2010/main" val="4151114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67FB4AA9-E9AF-4CE0-A0DC-99D7952890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13012" y="398419"/>
            <a:ext cx="2037225" cy="611594"/>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265477" y="1308356"/>
            <a:ext cx="7490017" cy="1683833"/>
          </a:xfrm>
          <a:prstGeom prst="rect">
            <a:avLst/>
          </a:prstGeom>
        </p:spPr>
        <p:txBody>
          <a:bodyPr lIns="91440" tIns="45720" rIns="91440" bIns="4572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800" err="1">
                <a:effectLst>
                  <a:outerShdw blurRad="38100" dist="38100" dir="2700000" algn="tl">
                    <a:srgbClr val="000000">
                      <a:alpha val="43137"/>
                    </a:srgbClr>
                  </a:outerShdw>
                </a:effectLst>
                <a:latin typeface="Lato"/>
                <a:ea typeface="Lato"/>
                <a:cs typeface="Lato"/>
              </a:rPr>
              <a:t>Nhận</a:t>
            </a:r>
            <a:r>
              <a:rPr lang="en-US" sz="4800">
                <a:effectLst>
                  <a:outerShdw blurRad="38100" dist="38100" dir="2700000" algn="tl">
                    <a:srgbClr val="000000">
                      <a:alpha val="43137"/>
                    </a:srgbClr>
                  </a:outerShdw>
                </a:effectLst>
                <a:latin typeface="Lato"/>
                <a:ea typeface="Lato"/>
                <a:cs typeface="Lato"/>
              </a:rPr>
              <a:t> </a:t>
            </a:r>
            <a:r>
              <a:rPr lang="en-US" sz="4800" err="1">
                <a:effectLst>
                  <a:outerShdw blurRad="38100" dist="38100" dir="2700000" algn="tl">
                    <a:srgbClr val="000000">
                      <a:alpha val="43137"/>
                    </a:srgbClr>
                  </a:outerShdw>
                </a:effectLst>
                <a:latin typeface="Lato"/>
                <a:ea typeface="Lato"/>
                <a:cs typeface="Lato"/>
              </a:rPr>
              <a:t>dạng</a:t>
            </a:r>
            <a:r>
              <a:rPr lang="en-US" sz="4800">
                <a:effectLst>
                  <a:outerShdw blurRad="38100" dist="38100" dir="2700000" algn="tl">
                    <a:srgbClr val="000000">
                      <a:alpha val="43137"/>
                    </a:srgbClr>
                  </a:outerShdw>
                </a:effectLst>
                <a:latin typeface="Lato"/>
                <a:ea typeface="Lato"/>
                <a:cs typeface="Lato"/>
              </a:rPr>
              <a:t> </a:t>
            </a:r>
            <a:r>
              <a:rPr lang="en-US" sz="4800" err="1">
                <a:effectLst>
                  <a:outerShdw blurRad="38100" dist="38100" dir="2700000" algn="tl">
                    <a:srgbClr val="000000">
                      <a:alpha val="43137"/>
                    </a:srgbClr>
                  </a:outerShdw>
                </a:effectLst>
                <a:latin typeface="Lato"/>
                <a:ea typeface="Lato"/>
                <a:cs typeface="Lato"/>
              </a:rPr>
              <a:t>chữ</a:t>
            </a:r>
            <a:r>
              <a:rPr lang="en-US" sz="4800">
                <a:effectLst>
                  <a:outerShdw blurRad="38100" dist="38100" dir="2700000" algn="tl">
                    <a:srgbClr val="000000">
                      <a:alpha val="43137"/>
                    </a:srgbClr>
                  </a:outerShdw>
                </a:effectLst>
                <a:latin typeface="Lato"/>
                <a:ea typeface="Lato"/>
                <a:cs typeface="Lato"/>
              </a:rPr>
              <a:t> </a:t>
            </a:r>
            <a:r>
              <a:rPr lang="en-US" sz="4800" err="1">
                <a:effectLst>
                  <a:outerShdw blurRad="38100" dist="38100" dir="2700000" algn="tl">
                    <a:srgbClr val="000000">
                      <a:alpha val="43137"/>
                    </a:srgbClr>
                  </a:outerShdw>
                </a:effectLst>
                <a:latin typeface="Lato"/>
                <a:ea typeface="Lato"/>
                <a:cs typeface="Lato"/>
              </a:rPr>
              <a:t>viết</a:t>
            </a:r>
            <a:r>
              <a:rPr lang="en-US" sz="4800">
                <a:effectLst>
                  <a:outerShdw blurRad="38100" dist="38100" dir="2700000" algn="tl">
                    <a:srgbClr val="000000">
                      <a:alpha val="43137"/>
                    </a:srgbClr>
                  </a:outerShdw>
                </a:effectLst>
                <a:latin typeface="Lato"/>
                <a:ea typeface="Lato"/>
                <a:cs typeface="Lato"/>
              </a:rPr>
              <a:t> </a:t>
            </a:r>
            <a:r>
              <a:rPr lang="en-US" sz="4800" err="1">
                <a:effectLst>
                  <a:outerShdw blurRad="38100" dist="38100" dir="2700000" algn="tl">
                    <a:srgbClr val="000000">
                      <a:alpha val="43137"/>
                    </a:srgbClr>
                  </a:outerShdw>
                </a:effectLst>
                <a:latin typeface="Lato"/>
                <a:ea typeface="Lato"/>
                <a:cs typeface="Lato"/>
              </a:rPr>
              <a:t>tay</a:t>
            </a:r>
            <a:r>
              <a:rPr lang="en-US" sz="4800">
                <a:effectLst>
                  <a:outerShdw blurRad="38100" dist="38100" dir="2700000" algn="tl">
                    <a:srgbClr val="000000">
                      <a:alpha val="43137"/>
                    </a:srgbClr>
                  </a:outerShdw>
                </a:effectLst>
                <a:latin typeface="Lato"/>
                <a:ea typeface="Lato"/>
                <a:cs typeface="Lato"/>
              </a:rPr>
              <a:t> </a:t>
            </a:r>
            <a:r>
              <a:rPr lang="en-US" sz="4800" err="1">
                <a:effectLst>
                  <a:outerShdw blurRad="38100" dist="38100" dir="2700000" algn="tl">
                    <a:srgbClr val="000000">
                      <a:alpha val="43137"/>
                    </a:srgbClr>
                  </a:outerShdw>
                </a:effectLst>
                <a:latin typeface="Lato"/>
                <a:ea typeface="Lato"/>
                <a:cs typeface="Lato"/>
              </a:rPr>
              <a:t>bằng</a:t>
            </a:r>
            <a:r>
              <a:rPr lang="en-US" sz="4800">
                <a:effectLst>
                  <a:outerShdw blurRad="38100" dist="38100" dir="2700000" algn="tl">
                    <a:srgbClr val="000000">
                      <a:alpha val="43137"/>
                    </a:srgbClr>
                  </a:outerShdw>
                </a:effectLst>
                <a:latin typeface="Lato"/>
                <a:ea typeface="Lato"/>
                <a:cs typeface="Lato"/>
              </a:rPr>
              <a:t> CRNN</a:t>
            </a:r>
            <a:endParaRPr lang="en-US" sz="4800">
              <a:effectLst>
                <a:outerShdw blurRad="38100" dist="38100" dir="2700000" algn="tl">
                  <a:srgbClr val="000000">
                    <a:alpha val="43137"/>
                  </a:srgbClr>
                </a:outerShdw>
              </a:effectLst>
            </a:endParaRPr>
          </a:p>
        </p:txBody>
      </p:sp>
      <p:sp>
        <p:nvSpPr>
          <p:cNvPr id="12" name="Title 6">
            <a:extLst>
              <a:ext uri="{FF2B5EF4-FFF2-40B4-BE49-F238E27FC236}">
                <a16:creationId xmlns:a16="http://schemas.microsoft.com/office/drawing/2014/main" id="{A4ACF486-B7D8-4A5A-B633-83527A2F99E2}"/>
              </a:ext>
            </a:extLst>
          </p:cNvPr>
          <p:cNvSpPr txBox="1">
            <a:spLocks/>
          </p:cNvSpPr>
          <p:nvPr/>
        </p:nvSpPr>
        <p:spPr>
          <a:xfrm>
            <a:off x="302360" y="2699232"/>
            <a:ext cx="7416250" cy="752451"/>
          </a:xfrm>
          <a:prstGeom prst="rect">
            <a:avLst/>
          </a:prstGeom>
        </p:spPr>
        <p:txBody>
          <a:bodyPr lIns="91440" tIns="45720" rIns="91440" bIns="4572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a:lnSpc>
                <a:spcPct val="150000"/>
              </a:lnSpc>
            </a:pPr>
            <a:r>
              <a:rPr lang="en-US" sz="2400" b="0" dirty="0">
                <a:effectLst>
                  <a:outerShdw blurRad="38100" dist="38100" dir="2700000" algn="tl">
                    <a:srgbClr val="000000">
                      <a:alpha val="43137"/>
                    </a:srgbClr>
                  </a:outerShdw>
                </a:effectLst>
                <a:latin typeface="Lato"/>
                <a:ea typeface="Lato"/>
                <a:cs typeface="Lato"/>
              </a:rPr>
              <a:t>GVHD: </a:t>
            </a:r>
            <a:r>
              <a:rPr lang="vi-VN" sz="2400" b="0" dirty="0">
                <a:effectLst>
                  <a:outerShdw blurRad="38100" dist="38100" dir="2700000" algn="tl">
                    <a:srgbClr val="000000">
                      <a:alpha val="43137"/>
                    </a:srgbClr>
                  </a:outerShdw>
                </a:effectLst>
                <a:latin typeface="Lato"/>
                <a:ea typeface="Lato"/>
                <a:cs typeface="Lato"/>
              </a:rPr>
              <a:t>Thầy Trần Thế Hùng</a:t>
            </a:r>
            <a:r>
              <a:rPr lang="en-US" sz="2400" b="0" dirty="0">
                <a:effectLst>
                  <a:outerShdw blurRad="38100" dist="38100" dir="2700000" algn="tl">
                    <a:srgbClr val="000000">
                      <a:alpha val="43137"/>
                    </a:srgbClr>
                  </a:outerShdw>
                </a:effectLst>
                <a:latin typeface="Lato"/>
                <a:ea typeface="Lato"/>
                <a:cs typeface="Lato"/>
              </a:rPr>
              <a:t> </a:t>
            </a:r>
          </a:p>
          <a:p>
            <a:pPr>
              <a:lnSpc>
                <a:spcPct val="150000"/>
              </a:lnSpc>
            </a:pPr>
            <a:r>
              <a:rPr lang="en-US" sz="2400" b="0" dirty="0" err="1">
                <a:effectLst>
                  <a:outerShdw blurRad="38100" dist="38100" dir="2700000" algn="tl">
                    <a:srgbClr val="000000">
                      <a:alpha val="43137"/>
                    </a:srgbClr>
                  </a:outerShdw>
                </a:effectLst>
                <a:latin typeface="Lato"/>
                <a:ea typeface="Lato"/>
                <a:cs typeface="Lato"/>
              </a:rPr>
              <a:t>Nhóm</a:t>
            </a:r>
            <a:r>
              <a:rPr lang="en-US" sz="2400" b="0" dirty="0">
                <a:effectLst>
                  <a:outerShdw blurRad="38100" dist="38100" dir="2700000" algn="tl">
                    <a:srgbClr val="000000">
                      <a:alpha val="43137"/>
                    </a:srgbClr>
                  </a:outerShdw>
                </a:effectLst>
                <a:latin typeface="Lato"/>
                <a:ea typeface="Lato"/>
                <a:cs typeface="Lato"/>
              </a:rPr>
              <a:t> 23:</a:t>
            </a:r>
            <a:r>
              <a:rPr lang="en-US" sz="2400" b="0" dirty="0">
                <a:latin typeface="Lato"/>
                <a:ea typeface="Lato"/>
                <a:cs typeface="Lato"/>
              </a:rPr>
              <a:t>	</a:t>
            </a:r>
          </a:p>
          <a:p>
            <a:pPr>
              <a:lnSpc>
                <a:spcPct val="150000"/>
              </a:lnSpc>
            </a:pPr>
            <a:endParaRPr lang="en-US" sz="2800" b="0" dirty="0"/>
          </a:p>
          <a:p>
            <a:pPr>
              <a:lnSpc>
                <a:spcPct val="150000"/>
              </a:lnSpc>
            </a:pPr>
            <a:endParaRPr lang="en-US" sz="2800" b="0" dirty="0"/>
          </a:p>
          <a:p>
            <a:pPr>
              <a:lnSpc>
                <a:spcPct val="150000"/>
              </a:lnSpc>
            </a:pPr>
            <a:endParaRPr lang="en-US" sz="2800" b="0" dirty="0"/>
          </a:p>
        </p:txBody>
      </p:sp>
      <p:graphicFrame>
        <p:nvGraphicFramePr>
          <p:cNvPr id="2" name="Table 1">
            <a:extLst>
              <a:ext uri="{FF2B5EF4-FFF2-40B4-BE49-F238E27FC236}">
                <a16:creationId xmlns:a16="http://schemas.microsoft.com/office/drawing/2014/main" id="{91B8A04F-6DD0-4C7C-2C96-778AB67309E1}"/>
              </a:ext>
            </a:extLst>
          </p:cNvPr>
          <p:cNvGraphicFramePr>
            <a:graphicFrameLocks noGrp="1"/>
          </p:cNvGraphicFramePr>
          <p:nvPr>
            <p:extLst>
              <p:ext uri="{D42A27DB-BD31-4B8C-83A1-F6EECF244321}">
                <p14:modId xmlns:p14="http://schemas.microsoft.com/office/powerpoint/2010/main" val="891868364"/>
              </p:ext>
            </p:extLst>
          </p:nvPr>
        </p:nvGraphicFramePr>
        <p:xfrm>
          <a:off x="1290965" y="3911178"/>
          <a:ext cx="4018152" cy="2133600"/>
        </p:xfrm>
        <a:graphic>
          <a:graphicData uri="http://schemas.openxmlformats.org/drawingml/2006/table">
            <a:tbl>
              <a:tblPr firstRow="1" bandRow="1">
                <a:tableStyleId>{2D5ABB26-0587-4C30-8999-92F81FD0307C}</a:tableStyleId>
              </a:tblPr>
              <a:tblGrid>
                <a:gridCol w="2631575">
                  <a:extLst>
                    <a:ext uri="{9D8B030D-6E8A-4147-A177-3AD203B41FA5}">
                      <a16:colId xmlns:a16="http://schemas.microsoft.com/office/drawing/2014/main" val="1588280050"/>
                    </a:ext>
                  </a:extLst>
                </a:gridCol>
                <a:gridCol w="1386577">
                  <a:extLst>
                    <a:ext uri="{9D8B030D-6E8A-4147-A177-3AD203B41FA5}">
                      <a16:colId xmlns:a16="http://schemas.microsoft.com/office/drawing/2014/main" val="1484260767"/>
                    </a:ext>
                  </a:extLst>
                </a:gridCol>
              </a:tblGrid>
              <a:tr h="370840">
                <a:tc>
                  <a:txBody>
                    <a:bodyPr/>
                    <a:lstStyle/>
                    <a:p>
                      <a:r>
                        <a:rPr lang="en-US" sz="2200" err="1">
                          <a:solidFill>
                            <a:srgbClr val="C00000"/>
                          </a:solidFill>
                          <a:effectLst>
                            <a:outerShdw blurRad="38100" dist="38100" dir="2700000" algn="tl">
                              <a:srgbClr val="000000">
                                <a:alpha val="43137"/>
                              </a:srgbClr>
                            </a:outerShdw>
                          </a:effectLst>
                        </a:rPr>
                        <a:t>Nguyễn</a:t>
                      </a:r>
                      <a:r>
                        <a:rPr lang="en-US" sz="2200">
                          <a:solidFill>
                            <a:srgbClr val="C00000"/>
                          </a:solidFill>
                          <a:effectLst>
                            <a:outerShdw blurRad="38100" dist="38100" dir="2700000" algn="tl">
                              <a:srgbClr val="000000">
                                <a:alpha val="43137"/>
                              </a:srgbClr>
                            </a:outerShdw>
                          </a:effectLst>
                        </a:rPr>
                        <a:t> Bình An</a:t>
                      </a:r>
                    </a:p>
                  </a:txBody>
                  <a:tcPr>
                    <a:solidFill>
                      <a:schemeClr val="bg1"/>
                    </a:solidFill>
                  </a:tcPr>
                </a:tc>
                <a:tc>
                  <a:txBody>
                    <a:bodyPr/>
                    <a:lstStyle/>
                    <a:p>
                      <a:r>
                        <a:rPr lang="en-US" sz="2200">
                          <a:solidFill>
                            <a:srgbClr val="C00000"/>
                          </a:solidFill>
                          <a:effectLst>
                            <a:outerShdw blurRad="38100" dist="38100" dir="2700000" algn="tl">
                              <a:srgbClr val="000000">
                                <a:alpha val="43137"/>
                              </a:srgbClr>
                            </a:outerShdw>
                          </a:effectLst>
                        </a:rPr>
                        <a:t>20214981</a:t>
                      </a:r>
                    </a:p>
                  </a:txBody>
                  <a:tcPr>
                    <a:solidFill>
                      <a:schemeClr val="bg1"/>
                    </a:solidFill>
                  </a:tcPr>
                </a:tc>
                <a:extLst>
                  <a:ext uri="{0D108BD9-81ED-4DB2-BD59-A6C34878D82A}">
                    <a16:rowId xmlns:a16="http://schemas.microsoft.com/office/drawing/2014/main" val="3199687215"/>
                  </a:ext>
                </a:extLst>
              </a:tr>
              <a:tr h="370840">
                <a:tc>
                  <a:txBody>
                    <a:bodyPr/>
                    <a:lstStyle/>
                    <a:p>
                      <a:r>
                        <a:rPr lang="en-US" sz="2200" dirty="0">
                          <a:solidFill>
                            <a:srgbClr val="C00000"/>
                          </a:solidFill>
                          <a:effectLst>
                            <a:outerShdw blurRad="38100" dist="38100" dir="2700000" algn="tl">
                              <a:srgbClr val="000000">
                                <a:alpha val="43137"/>
                              </a:srgbClr>
                            </a:outerShdw>
                          </a:effectLst>
                        </a:rPr>
                        <a:t>Vũ </a:t>
                      </a:r>
                      <a:r>
                        <a:rPr lang="en-US" sz="2200" dirty="0" err="1">
                          <a:solidFill>
                            <a:srgbClr val="C00000"/>
                          </a:solidFill>
                          <a:effectLst>
                            <a:outerShdw blurRad="38100" dist="38100" dir="2700000" algn="tl">
                              <a:srgbClr val="000000">
                                <a:alpha val="43137"/>
                              </a:srgbClr>
                            </a:outerShdw>
                          </a:effectLst>
                        </a:rPr>
                        <a:t>Đình</a:t>
                      </a:r>
                      <a:r>
                        <a:rPr lang="en-US" sz="2200" dirty="0">
                          <a:solidFill>
                            <a:srgbClr val="C00000"/>
                          </a:solidFill>
                          <a:effectLst>
                            <a:outerShdw blurRad="38100" dist="38100" dir="2700000" algn="tl">
                              <a:srgbClr val="000000">
                                <a:alpha val="43137"/>
                              </a:srgbClr>
                            </a:outerShdw>
                          </a:effectLst>
                        </a:rPr>
                        <a:t> </a:t>
                      </a:r>
                      <a:r>
                        <a:rPr lang="en-US" sz="2200" dirty="0" err="1">
                          <a:solidFill>
                            <a:srgbClr val="C00000"/>
                          </a:solidFill>
                          <a:effectLst>
                            <a:outerShdw blurRad="38100" dist="38100" dir="2700000" algn="tl">
                              <a:srgbClr val="000000">
                                <a:alpha val="43137"/>
                              </a:srgbClr>
                            </a:outerShdw>
                          </a:effectLst>
                        </a:rPr>
                        <a:t>Dương</a:t>
                      </a:r>
                      <a:endParaRPr lang="en-US" sz="2200" dirty="0">
                        <a:solidFill>
                          <a:srgbClr val="C00000"/>
                        </a:solidFill>
                        <a:effectLst>
                          <a:outerShdw blurRad="38100" dist="38100" dir="2700000" algn="tl">
                            <a:srgbClr val="000000">
                              <a:alpha val="43137"/>
                            </a:srgbClr>
                          </a:outerShdw>
                        </a:effectLst>
                      </a:endParaRPr>
                    </a:p>
                  </a:txBody>
                  <a:tcPr>
                    <a:solidFill>
                      <a:schemeClr val="bg1"/>
                    </a:solidFill>
                  </a:tcPr>
                </a:tc>
                <a:tc>
                  <a:txBody>
                    <a:bodyPr/>
                    <a:lstStyle/>
                    <a:p>
                      <a:r>
                        <a:rPr lang="en-US" sz="2200" dirty="0">
                          <a:solidFill>
                            <a:srgbClr val="C00000"/>
                          </a:solidFill>
                          <a:effectLst>
                            <a:outerShdw blurRad="38100" dist="38100" dir="2700000" algn="tl">
                              <a:srgbClr val="000000">
                                <a:alpha val="43137"/>
                              </a:srgbClr>
                            </a:outerShdw>
                          </a:effectLst>
                        </a:rPr>
                        <a:t>20215024</a:t>
                      </a:r>
                    </a:p>
                  </a:txBody>
                  <a:tcPr>
                    <a:solidFill>
                      <a:schemeClr val="bg1"/>
                    </a:solidFill>
                  </a:tcPr>
                </a:tc>
                <a:extLst>
                  <a:ext uri="{0D108BD9-81ED-4DB2-BD59-A6C34878D82A}">
                    <a16:rowId xmlns:a16="http://schemas.microsoft.com/office/drawing/2014/main" val="355506350"/>
                  </a:ext>
                </a:extLst>
              </a:tr>
              <a:tr h="370840">
                <a:tc>
                  <a:txBody>
                    <a:bodyPr/>
                    <a:lstStyle/>
                    <a:p>
                      <a:r>
                        <a:rPr lang="en-US" sz="2200" dirty="0" err="1">
                          <a:solidFill>
                            <a:srgbClr val="C00000"/>
                          </a:solidFill>
                          <a:effectLst>
                            <a:outerShdw blurRad="38100" dist="38100" dir="2700000" algn="tl">
                              <a:srgbClr val="000000">
                                <a:alpha val="43137"/>
                              </a:srgbClr>
                            </a:outerShdw>
                          </a:effectLst>
                        </a:rPr>
                        <a:t>Trần</a:t>
                      </a:r>
                      <a:r>
                        <a:rPr lang="en-US" sz="2200" dirty="0">
                          <a:solidFill>
                            <a:srgbClr val="C00000"/>
                          </a:solidFill>
                          <a:effectLst>
                            <a:outerShdw blurRad="38100" dist="38100" dir="2700000" algn="tl">
                              <a:srgbClr val="000000">
                                <a:alpha val="43137"/>
                              </a:srgbClr>
                            </a:outerShdw>
                          </a:effectLst>
                        </a:rPr>
                        <a:t> </a:t>
                      </a:r>
                      <a:r>
                        <a:rPr lang="en-US" sz="2200" dirty="0" err="1">
                          <a:solidFill>
                            <a:srgbClr val="C00000"/>
                          </a:solidFill>
                          <a:effectLst>
                            <a:outerShdw blurRad="38100" dist="38100" dir="2700000" algn="tl">
                              <a:srgbClr val="000000">
                                <a:alpha val="43137"/>
                              </a:srgbClr>
                            </a:outerShdw>
                          </a:effectLst>
                        </a:rPr>
                        <a:t>Thị</a:t>
                      </a:r>
                      <a:r>
                        <a:rPr lang="en-US" sz="2200" dirty="0">
                          <a:solidFill>
                            <a:srgbClr val="C00000"/>
                          </a:solidFill>
                          <a:effectLst>
                            <a:outerShdw blurRad="38100" dist="38100" dir="2700000" algn="tl">
                              <a:srgbClr val="000000">
                                <a:alpha val="43137"/>
                              </a:srgbClr>
                            </a:outerShdw>
                          </a:effectLst>
                        </a:rPr>
                        <a:t> Phương</a:t>
                      </a:r>
                    </a:p>
                  </a:txBody>
                  <a:tcPr>
                    <a:solidFill>
                      <a:schemeClr val="bg1"/>
                    </a:solidFill>
                  </a:tcPr>
                </a:tc>
                <a:tc>
                  <a:txBody>
                    <a:bodyPr/>
                    <a:lstStyle/>
                    <a:p>
                      <a:r>
                        <a:rPr lang="en-US" sz="2200" dirty="0">
                          <a:solidFill>
                            <a:srgbClr val="C00000"/>
                          </a:solidFill>
                          <a:effectLst>
                            <a:outerShdw blurRad="38100" dist="38100" dir="2700000" algn="tl">
                              <a:srgbClr val="000000">
                                <a:alpha val="43137"/>
                              </a:srgbClr>
                            </a:outerShdw>
                          </a:effectLst>
                        </a:rPr>
                        <a:t>20215123</a:t>
                      </a:r>
                    </a:p>
                  </a:txBody>
                  <a:tcPr>
                    <a:solidFill>
                      <a:schemeClr val="bg1"/>
                    </a:solidFill>
                  </a:tcPr>
                </a:tc>
                <a:extLst>
                  <a:ext uri="{0D108BD9-81ED-4DB2-BD59-A6C34878D82A}">
                    <a16:rowId xmlns:a16="http://schemas.microsoft.com/office/drawing/2014/main" val="3872901052"/>
                  </a:ext>
                </a:extLst>
              </a:tr>
              <a:tr h="370840">
                <a:tc>
                  <a:txBody>
                    <a:bodyPr/>
                    <a:lstStyle/>
                    <a:p>
                      <a:r>
                        <a:rPr lang="en-US" sz="2200" dirty="0" err="1">
                          <a:solidFill>
                            <a:srgbClr val="C00000"/>
                          </a:solidFill>
                          <a:effectLst>
                            <a:outerShdw blurRad="38100" dist="38100" dir="2700000" algn="tl">
                              <a:srgbClr val="000000">
                                <a:alpha val="43137"/>
                              </a:srgbClr>
                            </a:outerShdw>
                          </a:effectLst>
                        </a:rPr>
                        <a:t>Hồ</a:t>
                      </a:r>
                      <a:r>
                        <a:rPr lang="en-US" sz="2200" dirty="0">
                          <a:solidFill>
                            <a:srgbClr val="C00000"/>
                          </a:solidFill>
                          <a:effectLst>
                            <a:outerShdw blurRad="38100" dist="38100" dir="2700000" algn="tl">
                              <a:srgbClr val="000000">
                                <a:alpha val="43137"/>
                              </a:srgbClr>
                            </a:outerShdw>
                          </a:effectLst>
                        </a:rPr>
                        <a:t> Văn </a:t>
                      </a:r>
                      <a:r>
                        <a:rPr lang="en-US" sz="2200" dirty="0" err="1">
                          <a:solidFill>
                            <a:srgbClr val="C00000"/>
                          </a:solidFill>
                          <a:effectLst>
                            <a:outerShdw blurRad="38100" dist="38100" dir="2700000" algn="tl">
                              <a:srgbClr val="000000">
                                <a:alpha val="43137"/>
                              </a:srgbClr>
                            </a:outerShdw>
                          </a:effectLst>
                        </a:rPr>
                        <a:t>Đức</a:t>
                      </a:r>
                      <a:endParaRPr lang="en-US" sz="2200" dirty="0">
                        <a:solidFill>
                          <a:srgbClr val="C00000"/>
                        </a:solidFill>
                        <a:effectLst>
                          <a:outerShdw blurRad="38100" dist="38100" dir="2700000" algn="tl">
                            <a:srgbClr val="000000">
                              <a:alpha val="43137"/>
                            </a:srgbClr>
                          </a:outerShdw>
                        </a:effectLst>
                      </a:endParaRPr>
                    </a:p>
                  </a:txBody>
                  <a:tcPr>
                    <a:solidFill>
                      <a:schemeClr val="bg1"/>
                    </a:solidFill>
                  </a:tcPr>
                </a:tc>
                <a:tc>
                  <a:txBody>
                    <a:bodyPr/>
                    <a:lstStyle/>
                    <a:p>
                      <a:r>
                        <a:rPr lang="en-US" sz="2200" dirty="0">
                          <a:solidFill>
                            <a:srgbClr val="C00000"/>
                          </a:solidFill>
                          <a:effectLst>
                            <a:outerShdw blurRad="38100" dist="38100" dir="2700000" algn="tl">
                              <a:srgbClr val="000000">
                                <a:alpha val="43137"/>
                              </a:srgbClr>
                            </a:outerShdw>
                          </a:effectLst>
                        </a:rPr>
                        <a:t>20215037</a:t>
                      </a:r>
                    </a:p>
                  </a:txBody>
                  <a:tcPr>
                    <a:solidFill>
                      <a:schemeClr val="bg1"/>
                    </a:solidFill>
                  </a:tcPr>
                </a:tc>
                <a:extLst>
                  <a:ext uri="{0D108BD9-81ED-4DB2-BD59-A6C34878D82A}">
                    <a16:rowId xmlns:a16="http://schemas.microsoft.com/office/drawing/2014/main" val="301298758"/>
                  </a:ext>
                </a:extLst>
              </a:tr>
              <a:tr h="370840">
                <a:tc>
                  <a:txBody>
                    <a:bodyPr/>
                    <a:lstStyle/>
                    <a:p>
                      <a:r>
                        <a:rPr lang="en-US" sz="2200" dirty="0" err="1">
                          <a:solidFill>
                            <a:srgbClr val="C00000"/>
                          </a:solidFill>
                          <a:effectLst>
                            <a:outerShdw blurRad="38100" dist="38100" dir="2700000" algn="tl">
                              <a:srgbClr val="000000">
                                <a:alpha val="43137"/>
                              </a:srgbClr>
                            </a:outerShdw>
                          </a:effectLst>
                        </a:rPr>
                        <a:t>Phạm</a:t>
                      </a:r>
                      <a:r>
                        <a:rPr lang="en-US" sz="2200" dirty="0">
                          <a:solidFill>
                            <a:srgbClr val="C00000"/>
                          </a:solidFill>
                          <a:effectLst>
                            <a:outerShdw blurRad="38100" dist="38100" dir="2700000" algn="tl">
                              <a:srgbClr val="000000">
                                <a:alpha val="43137"/>
                              </a:srgbClr>
                            </a:outerShdw>
                          </a:effectLst>
                        </a:rPr>
                        <a:t> Trung </a:t>
                      </a:r>
                      <a:r>
                        <a:rPr lang="en-US" sz="2200" dirty="0" err="1">
                          <a:solidFill>
                            <a:srgbClr val="C00000"/>
                          </a:solidFill>
                          <a:effectLst>
                            <a:outerShdw blurRad="38100" dist="38100" dir="2700000" algn="tl">
                              <a:srgbClr val="000000">
                                <a:alpha val="43137"/>
                              </a:srgbClr>
                            </a:outerShdw>
                          </a:effectLst>
                        </a:rPr>
                        <a:t>Hiếu</a:t>
                      </a:r>
                      <a:endParaRPr lang="en-US" sz="2200" dirty="0">
                        <a:solidFill>
                          <a:srgbClr val="C00000"/>
                        </a:solidFill>
                        <a:effectLst>
                          <a:outerShdw blurRad="38100" dist="38100" dir="2700000" algn="tl">
                            <a:srgbClr val="000000">
                              <a:alpha val="43137"/>
                            </a:srgbClr>
                          </a:outerShdw>
                        </a:effectLst>
                      </a:endParaRPr>
                    </a:p>
                  </a:txBody>
                  <a:tcPr>
                    <a:solidFill>
                      <a:schemeClr val="bg1"/>
                    </a:solidFill>
                  </a:tcPr>
                </a:tc>
                <a:tc>
                  <a:txBody>
                    <a:bodyPr/>
                    <a:lstStyle/>
                    <a:p>
                      <a:r>
                        <a:rPr lang="en-US" sz="2200" dirty="0">
                          <a:solidFill>
                            <a:srgbClr val="C00000"/>
                          </a:solidFill>
                          <a:effectLst>
                            <a:outerShdw blurRad="38100" dist="38100" dir="2700000" algn="tl">
                              <a:srgbClr val="000000">
                                <a:alpha val="43137"/>
                              </a:srgbClr>
                            </a:outerShdw>
                          </a:effectLst>
                        </a:rPr>
                        <a:t>20215052</a:t>
                      </a:r>
                    </a:p>
                  </a:txBody>
                  <a:tcPr>
                    <a:solidFill>
                      <a:schemeClr val="bg1"/>
                    </a:solidFill>
                  </a:tcPr>
                </a:tc>
                <a:extLst>
                  <a:ext uri="{0D108BD9-81ED-4DB2-BD59-A6C34878D82A}">
                    <a16:rowId xmlns:a16="http://schemas.microsoft.com/office/drawing/2014/main" val="3653347718"/>
                  </a:ext>
                </a:extLst>
              </a:tr>
            </a:tbl>
          </a:graphicData>
        </a:graphic>
      </p:graphicFrame>
    </p:spTree>
    <p:extLst>
      <p:ext uri="{BB962C8B-B14F-4D97-AF65-F5344CB8AC3E}">
        <p14:creationId xmlns:p14="http://schemas.microsoft.com/office/powerpoint/2010/main" val="7431729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A5FD9F-F079-E7CB-275B-4B407F7320C6}"/>
              </a:ext>
            </a:extLst>
          </p:cNvPr>
          <p:cNvSpPr>
            <a:spLocks noGrp="1"/>
          </p:cNvSpPr>
          <p:nvPr>
            <p:ph type="sldNum" sz="quarter" idx="12"/>
          </p:nvPr>
        </p:nvSpPr>
        <p:spPr/>
        <p:txBody>
          <a:bodyPr/>
          <a:lstStyle/>
          <a:p>
            <a:fld id="{9EA0BE3B-158A-4EDF-80DC-E394A0D1600F}" type="slidenum">
              <a:rPr lang="en-US" smtClean="0"/>
              <a:pPr/>
              <a:t>20</a:t>
            </a:fld>
            <a:endParaRPr lang="en-US"/>
          </a:p>
        </p:txBody>
      </p:sp>
      <p:sp>
        <p:nvSpPr>
          <p:cNvPr id="3" name="Title 2">
            <a:extLst>
              <a:ext uri="{FF2B5EF4-FFF2-40B4-BE49-F238E27FC236}">
                <a16:creationId xmlns:a16="http://schemas.microsoft.com/office/drawing/2014/main" id="{CE73DABA-0E07-DDEE-86EE-B4224D9C9822}"/>
              </a:ext>
            </a:extLst>
          </p:cNvPr>
          <p:cNvSpPr>
            <a:spLocks noGrp="1"/>
          </p:cNvSpPr>
          <p:nvPr>
            <p:ph type="title"/>
          </p:nvPr>
        </p:nvSpPr>
        <p:spPr/>
        <p:txBody>
          <a:bodyPr lIns="91440" tIns="45720" rIns="91440" bIns="45720" anchor="t"/>
          <a:lstStyle/>
          <a:p>
            <a:r>
              <a:rPr lang="en-US" sz="3600" b="0" dirty="0" err="1">
                <a:latin typeface="Calibri"/>
                <a:ea typeface="Lato"/>
                <a:cs typeface="Calibri"/>
              </a:rPr>
              <a:t>Nguyên</a:t>
            </a:r>
            <a:r>
              <a:rPr lang="en-US" sz="3600" b="0" dirty="0">
                <a:latin typeface="Calibri"/>
                <a:ea typeface="Lato"/>
                <a:cs typeface="Calibri"/>
              </a:rPr>
              <a:t> </a:t>
            </a:r>
            <a:r>
              <a:rPr lang="en-US" sz="3600" b="0" dirty="0" err="1">
                <a:latin typeface="Calibri"/>
                <a:ea typeface="Lato"/>
                <a:cs typeface="Calibri"/>
              </a:rPr>
              <a:t>lý</a:t>
            </a:r>
            <a:r>
              <a:rPr lang="en-US" sz="3600" b="0" dirty="0">
                <a:latin typeface="Calibri"/>
                <a:ea typeface="Lato"/>
                <a:cs typeface="Calibri"/>
              </a:rPr>
              <a:t> </a:t>
            </a:r>
            <a:r>
              <a:rPr lang="en-US" sz="3600" b="0" dirty="0" err="1">
                <a:latin typeface="Calibri"/>
                <a:ea typeface="Lato"/>
                <a:cs typeface="Calibri"/>
              </a:rPr>
              <a:t>hoạt</a:t>
            </a:r>
            <a:r>
              <a:rPr lang="en-US" sz="3600" b="0" dirty="0">
                <a:latin typeface="Calibri"/>
                <a:ea typeface="Lato"/>
                <a:cs typeface="Calibri"/>
              </a:rPr>
              <a:t> </a:t>
            </a:r>
            <a:r>
              <a:rPr lang="en-US" sz="3600" b="0" dirty="0" err="1">
                <a:latin typeface="Calibri"/>
                <a:ea typeface="Lato"/>
                <a:cs typeface="Calibri"/>
              </a:rPr>
              <a:t>động</a:t>
            </a:r>
            <a:endParaRPr lang="vi-VN" sz="2000" dirty="0">
              <a:ea typeface="Lato"/>
            </a:endParaRPr>
          </a:p>
        </p:txBody>
      </p:sp>
      <p:sp>
        <p:nvSpPr>
          <p:cNvPr id="4" name="Text Placeholder 3">
            <a:extLst>
              <a:ext uri="{FF2B5EF4-FFF2-40B4-BE49-F238E27FC236}">
                <a16:creationId xmlns:a16="http://schemas.microsoft.com/office/drawing/2014/main" id="{D7A5E0C5-7F9C-BDE6-162B-F94E54DA8B01}"/>
              </a:ext>
            </a:extLst>
          </p:cNvPr>
          <p:cNvSpPr>
            <a:spLocks noGrp="1"/>
          </p:cNvSpPr>
          <p:nvPr>
            <p:ph type="body" sz="quarter" idx="13"/>
          </p:nvPr>
        </p:nvSpPr>
        <p:spPr/>
        <p:txBody>
          <a:bodyPr lIns="91440" tIns="45720" rIns="91440" bIns="45720" anchor="t"/>
          <a:lstStyle/>
          <a:p>
            <a:pPr algn="just">
              <a:buNone/>
            </a:pPr>
            <a:endParaRPr lang="en-US">
              <a:latin typeface="Calibri"/>
              <a:ea typeface="Lato"/>
              <a:cs typeface="Calibri"/>
            </a:endParaRPr>
          </a:p>
          <a:p>
            <a:pPr algn="just">
              <a:buNone/>
            </a:pPr>
            <a:r>
              <a:rPr lang="en-US">
                <a:latin typeface="Calibri"/>
                <a:ea typeface="Lato"/>
                <a:cs typeface="Calibri"/>
              </a:rPr>
              <a:t>• LSTM </a:t>
            </a:r>
            <a:r>
              <a:rPr lang="en-US" err="1">
                <a:latin typeface="Calibri"/>
                <a:ea typeface="Lato"/>
                <a:cs typeface="Calibri"/>
              </a:rPr>
              <a:t>là</a:t>
            </a:r>
            <a:r>
              <a:rPr lang="en-US">
                <a:latin typeface="Calibri"/>
                <a:ea typeface="Lato"/>
                <a:cs typeface="Calibri"/>
              </a:rPr>
              <a:t> </a:t>
            </a:r>
            <a:r>
              <a:rPr lang="en-US" err="1">
                <a:latin typeface="Calibri"/>
                <a:ea typeface="Lato"/>
                <a:cs typeface="Calibri"/>
              </a:rPr>
              <a:t>một</a:t>
            </a:r>
            <a:r>
              <a:rPr lang="en-US">
                <a:latin typeface="Calibri"/>
                <a:ea typeface="Lato"/>
                <a:cs typeface="Calibri"/>
              </a:rPr>
              <a:t> </a:t>
            </a:r>
            <a:r>
              <a:rPr lang="en-US" err="1">
                <a:latin typeface="Calibri"/>
                <a:ea typeface="Lato"/>
                <a:cs typeface="Calibri"/>
              </a:rPr>
              <a:t>loại</a:t>
            </a:r>
            <a:r>
              <a:rPr lang="en-US">
                <a:latin typeface="Calibri"/>
                <a:ea typeface="Lato"/>
                <a:cs typeface="Calibri"/>
              </a:rPr>
              <a:t> </a:t>
            </a:r>
            <a:r>
              <a:rPr lang="en-US" err="1">
                <a:latin typeface="Calibri"/>
                <a:ea typeface="Lato"/>
                <a:cs typeface="Calibri"/>
              </a:rPr>
              <a:t>mạng</a:t>
            </a:r>
            <a:r>
              <a:rPr lang="en-US">
                <a:latin typeface="Calibri"/>
                <a:ea typeface="Lato"/>
                <a:cs typeface="Calibri"/>
              </a:rPr>
              <a:t> </a:t>
            </a:r>
            <a:r>
              <a:rPr lang="en-US" err="1">
                <a:latin typeface="Calibri"/>
                <a:ea typeface="Lato"/>
                <a:cs typeface="Calibri"/>
              </a:rPr>
              <a:t>nơ-ron</a:t>
            </a:r>
            <a:r>
              <a:rPr lang="en-US">
                <a:latin typeface="Calibri"/>
                <a:ea typeface="Lato"/>
                <a:cs typeface="Calibri"/>
              </a:rPr>
              <a:t> </a:t>
            </a:r>
            <a:r>
              <a:rPr lang="en-US" err="1">
                <a:latin typeface="Calibri"/>
                <a:ea typeface="Lato"/>
                <a:cs typeface="Calibri"/>
              </a:rPr>
              <a:t>hồi</a:t>
            </a:r>
            <a:r>
              <a:rPr lang="en-US">
                <a:latin typeface="Calibri"/>
                <a:ea typeface="Lato"/>
                <a:cs typeface="Calibri"/>
              </a:rPr>
              <a:t> </a:t>
            </a:r>
            <a:r>
              <a:rPr lang="en-US" err="1">
                <a:latin typeface="Calibri"/>
                <a:ea typeface="Lato"/>
                <a:cs typeface="Calibri"/>
              </a:rPr>
              <a:t>quy</a:t>
            </a:r>
            <a:r>
              <a:rPr lang="en-US">
                <a:latin typeface="Calibri"/>
                <a:ea typeface="Lato"/>
                <a:cs typeface="Calibri"/>
              </a:rPr>
              <a:t> (RNN) </a:t>
            </a:r>
            <a:r>
              <a:rPr lang="en-US" err="1">
                <a:latin typeface="Calibri"/>
                <a:ea typeface="Lato"/>
                <a:cs typeface="Calibri"/>
              </a:rPr>
              <a:t>có</a:t>
            </a:r>
            <a:r>
              <a:rPr lang="en-US">
                <a:latin typeface="Calibri"/>
                <a:ea typeface="Lato"/>
                <a:cs typeface="Calibri"/>
              </a:rPr>
              <a:t> </a:t>
            </a:r>
            <a:r>
              <a:rPr lang="en-US" err="1">
                <a:latin typeface="Calibri"/>
                <a:ea typeface="Lato"/>
                <a:cs typeface="Calibri"/>
              </a:rPr>
              <a:t>khả</a:t>
            </a:r>
            <a:r>
              <a:rPr lang="en-US">
                <a:latin typeface="Calibri"/>
                <a:ea typeface="Lato"/>
                <a:cs typeface="Calibri"/>
              </a:rPr>
              <a:t> </a:t>
            </a:r>
            <a:r>
              <a:rPr lang="en-US" err="1">
                <a:latin typeface="Calibri"/>
                <a:ea typeface="Lato"/>
                <a:cs typeface="Calibri"/>
              </a:rPr>
              <a:t>năng</a:t>
            </a:r>
            <a:r>
              <a:rPr lang="en-US">
                <a:latin typeface="Calibri"/>
                <a:ea typeface="Lato"/>
                <a:cs typeface="Calibri"/>
              </a:rPr>
              <a:t> </a:t>
            </a:r>
            <a:r>
              <a:rPr lang="en-US" err="1">
                <a:latin typeface="Calibri"/>
                <a:ea typeface="Lato"/>
                <a:cs typeface="Calibri"/>
              </a:rPr>
              <a:t>ghi</a:t>
            </a:r>
            <a:r>
              <a:rPr lang="en-US">
                <a:latin typeface="Calibri"/>
                <a:ea typeface="Lato"/>
                <a:cs typeface="Calibri"/>
              </a:rPr>
              <a:t> </a:t>
            </a:r>
            <a:r>
              <a:rPr lang="en-US" err="1">
                <a:latin typeface="Calibri"/>
                <a:ea typeface="Lato"/>
                <a:cs typeface="Calibri"/>
              </a:rPr>
              <a:t>nhớ</a:t>
            </a:r>
            <a:r>
              <a:rPr lang="en-US">
                <a:latin typeface="Calibri"/>
                <a:ea typeface="Lato"/>
                <a:cs typeface="Calibri"/>
              </a:rPr>
              <a:t> </a:t>
            </a:r>
            <a:r>
              <a:rPr lang="en-US" err="1">
                <a:latin typeface="Calibri"/>
                <a:ea typeface="Lato"/>
                <a:cs typeface="Calibri"/>
              </a:rPr>
              <a:t>thông</a:t>
            </a:r>
            <a:r>
              <a:rPr lang="en-US">
                <a:latin typeface="Calibri"/>
                <a:ea typeface="Lato"/>
                <a:cs typeface="Calibri"/>
              </a:rPr>
              <a:t> tin </a:t>
            </a:r>
            <a:r>
              <a:rPr lang="en-US" err="1">
                <a:latin typeface="Calibri"/>
                <a:ea typeface="Lato"/>
                <a:cs typeface="Calibri"/>
              </a:rPr>
              <a:t>trong</a:t>
            </a:r>
            <a:r>
              <a:rPr lang="en-US">
                <a:latin typeface="Calibri"/>
                <a:ea typeface="Lato"/>
                <a:cs typeface="Calibri"/>
              </a:rPr>
              <a:t> </a:t>
            </a:r>
            <a:r>
              <a:rPr lang="en-US" err="1">
                <a:latin typeface="Calibri"/>
                <a:ea typeface="Lato"/>
                <a:cs typeface="Calibri"/>
              </a:rPr>
              <a:t>thời</a:t>
            </a:r>
            <a:r>
              <a:rPr lang="en-US">
                <a:latin typeface="Calibri"/>
                <a:ea typeface="Lato"/>
                <a:cs typeface="Calibri"/>
              </a:rPr>
              <a:t> </a:t>
            </a:r>
            <a:r>
              <a:rPr lang="en-US" err="1">
                <a:latin typeface="Calibri"/>
                <a:ea typeface="Lato"/>
                <a:cs typeface="Calibri"/>
              </a:rPr>
              <a:t>gian</a:t>
            </a:r>
            <a:r>
              <a:rPr lang="en-US">
                <a:latin typeface="Calibri"/>
                <a:ea typeface="Lato"/>
                <a:cs typeface="Calibri"/>
              </a:rPr>
              <a:t> </a:t>
            </a:r>
            <a:r>
              <a:rPr lang="en-US" err="1">
                <a:latin typeface="Calibri"/>
                <a:ea typeface="Lato"/>
                <a:cs typeface="Calibri"/>
              </a:rPr>
              <a:t>dài</a:t>
            </a:r>
            <a:r>
              <a:rPr lang="en-US">
                <a:latin typeface="Calibri"/>
                <a:ea typeface="Lato"/>
                <a:cs typeface="Calibri"/>
              </a:rPr>
              <a:t>.</a:t>
            </a:r>
            <a:endParaRPr lang="vi-VN">
              <a:ea typeface="Lato"/>
            </a:endParaRPr>
          </a:p>
          <a:p>
            <a:pPr algn="just">
              <a:buNone/>
            </a:pPr>
            <a:r>
              <a:rPr lang="en-US">
                <a:latin typeface="Calibri"/>
                <a:ea typeface="Lato"/>
                <a:cs typeface="Calibri"/>
              </a:rPr>
              <a:t>• </a:t>
            </a:r>
            <a:r>
              <a:rPr lang="en-US" err="1">
                <a:latin typeface="Calibri"/>
                <a:ea typeface="Lato"/>
                <a:cs typeface="Calibri"/>
              </a:rPr>
              <a:t>Giải</a:t>
            </a:r>
            <a:r>
              <a:rPr lang="en-US">
                <a:latin typeface="Calibri"/>
                <a:ea typeface="Lato"/>
                <a:cs typeface="Calibri"/>
              </a:rPr>
              <a:t> </a:t>
            </a:r>
            <a:r>
              <a:rPr lang="en-US" err="1">
                <a:latin typeface="Calibri"/>
                <a:ea typeface="Lato"/>
                <a:cs typeface="Calibri"/>
              </a:rPr>
              <a:t>quyết</a:t>
            </a:r>
            <a:r>
              <a:rPr lang="en-US">
                <a:latin typeface="Calibri"/>
                <a:ea typeface="Lato"/>
                <a:cs typeface="Calibri"/>
              </a:rPr>
              <a:t> </a:t>
            </a:r>
            <a:r>
              <a:rPr lang="en-US" err="1">
                <a:latin typeface="Calibri"/>
                <a:ea typeface="Lato"/>
                <a:cs typeface="Calibri"/>
              </a:rPr>
              <a:t>vấn</a:t>
            </a:r>
            <a:r>
              <a:rPr lang="en-US">
                <a:latin typeface="Calibri"/>
                <a:ea typeface="Lato"/>
                <a:cs typeface="Calibri"/>
              </a:rPr>
              <a:t> </a:t>
            </a:r>
            <a:r>
              <a:rPr lang="en-US" err="1">
                <a:latin typeface="Calibri"/>
                <a:ea typeface="Lato"/>
                <a:cs typeface="Calibri"/>
              </a:rPr>
              <a:t>đề</a:t>
            </a:r>
            <a:r>
              <a:rPr lang="en-US">
                <a:latin typeface="Calibri"/>
                <a:ea typeface="Lato"/>
                <a:cs typeface="Calibri"/>
              </a:rPr>
              <a:t> </a:t>
            </a:r>
            <a:r>
              <a:rPr lang="en-US" err="1">
                <a:latin typeface="Calibri"/>
                <a:ea typeface="Lato"/>
                <a:cs typeface="Calibri"/>
              </a:rPr>
              <a:t>biến</a:t>
            </a:r>
            <a:r>
              <a:rPr lang="en-US">
                <a:latin typeface="Calibri"/>
                <a:ea typeface="Lato"/>
                <a:cs typeface="Calibri"/>
              </a:rPr>
              <a:t> </a:t>
            </a:r>
            <a:r>
              <a:rPr lang="en-US" err="1">
                <a:latin typeface="Calibri"/>
                <a:ea typeface="Lato"/>
                <a:cs typeface="Calibri"/>
              </a:rPr>
              <a:t>mất</a:t>
            </a:r>
            <a:r>
              <a:rPr lang="en-US">
                <a:latin typeface="Calibri"/>
                <a:ea typeface="Lato"/>
                <a:cs typeface="Calibri"/>
              </a:rPr>
              <a:t> </a:t>
            </a:r>
            <a:r>
              <a:rPr lang="en-US" err="1">
                <a:latin typeface="Calibri"/>
                <a:ea typeface="Lato"/>
                <a:cs typeface="Calibri"/>
              </a:rPr>
              <a:t>và</a:t>
            </a:r>
            <a:r>
              <a:rPr lang="en-US">
                <a:latin typeface="Calibri"/>
                <a:ea typeface="Lato"/>
                <a:cs typeface="Calibri"/>
              </a:rPr>
              <a:t> </a:t>
            </a:r>
            <a:r>
              <a:rPr lang="en-US" err="1">
                <a:latin typeface="Calibri"/>
                <a:ea typeface="Lato"/>
                <a:cs typeface="Calibri"/>
              </a:rPr>
              <a:t>bùng</a:t>
            </a:r>
            <a:r>
              <a:rPr lang="en-US">
                <a:latin typeface="Calibri"/>
                <a:ea typeface="Lato"/>
                <a:cs typeface="Calibri"/>
              </a:rPr>
              <a:t> </a:t>
            </a:r>
            <a:r>
              <a:rPr lang="en-US" err="1">
                <a:latin typeface="Calibri"/>
                <a:ea typeface="Lato"/>
                <a:cs typeface="Calibri"/>
              </a:rPr>
              <a:t>nổ</a:t>
            </a:r>
            <a:r>
              <a:rPr lang="en-US">
                <a:latin typeface="Calibri"/>
                <a:ea typeface="Lato"/>
                <a:cs typeface="Calibri"/>
              </a:rPr>
              <a:t> gradient </a:t>
            </a:r>
            <a:r>
              <a:rPr lang="en-US" err="1">
                <a:latin typeface="Calibri"/>
                <a:ea typeface="Lato"/>
                <a:cs typeface="Calibri"/>
              </a:rPr>
              <a:t>thông</a:t>
            </a:r>
            <a:r>
              <a:rPr lang="en-US">
                <a:latin typeface="Calibri"/>
                <a:ea typeface="Lato"/>
                <a:cs typeface="Calibri"/>
              </a:rPr>
              <a:t> qua </a:t>
            </a:r>
            <a:r>
              <a:rPr lang="en-US" err="1">
                <a:latin typeface="Calibri"/>
                <a:ea typeface="Lato"/>
                <a:cs typeface="Calibri"/>
              </a:rPr>
              <a:t>việc</a:t>
            </a:r>
            <a:r>
              <a:rPr lang="en-US">
                <a:latin typeface="Calibri"/>
                <a:ea typeface="Lato"/>
                <a:cs typeface="Calibri"/>
              </a:rPr>
              <a:t> </a:t>
            </a:r>
            <a:r>
              <a:rPr lang="en-US" err="1">
                <a:latin typeface="Calibri"/>
                <a:ea typeface="Lato"/>
                <a:cs typeface="Calibri"/>
              </a:rPr>
              <a:t>sử</a:t>
            </a:r>
            <a:r>
              <a:rPr lang="en-US">
                <a:latin typeface="Calibri"/>
                <a:ea typeface="Lato"/>
                <a:cs typeface="Calibri"/>
              </a:rPr>
              <a:t> </a:t>
            </a:r>
            <a:r>
              <a:rPr lang="en-US" err="1">
                <a:latin typeface="Calibri"/>
                <a:ea typeface="Lato"/>
                <a:cs typeface="Calibri"/>
              </a:rPr>
              <a:t>dụng</a:t>
            </a:r>
            <a:r>
              <a:rPr lang="en-US">
                <a:latin typeface="Calibri"/>
                <a:ea typeface="Lato"/>
                <a:cs typeface="Calibri"/>
              </a:rPr>
              <a:t> </a:t>
            </a:r>
            <a:r>
              <a:rPr lang="en-US" err="1">
                <a:latin typeface="Calibri"/>
                <a:ea typeface="Lato"/>
                <a:cs typeface="Calibri"/>
              </a:rPr>
              <a:t>các</a:t>
            </a:r>
            <a:r>
              <a:rPr lang="en-US">
                <a:latin typeface="Calibri"/>
                <a:ea typeface="Lato"/>
                <a:cs typeface="Calibri"/>
              </a:rPr>
              <a:t> </a:t>
            </a:r>
            <a:r>
              <a:rPr lang="en-US" err="1">
                <a:latin typeface="Calibri"/>
                <a:ea typeface="Lato"/>
                <a:cs typeface="Calibri"/>
              </a:rPr>
              <a:t>cổng</a:t>
            </a:r>
            <a:r>
              <a:rPr lang="en-US">
                <a:latin typeface="Calibri"/>
                <a:ea typeface="Lato"/>
                <a:cs typeface="Calibri"/>
              </a:rPr>
              <a:t> (gates).</a:t>
            </a:r>
            <a:endParaRPr lang="en-US">
              <a:ea typeface="Lato"/>
            </a:endParaRPr>
          </a:p>
          <a:p>
            <a:pPr algn="just">
              <a:buNone/>
            </a:pPr>
            <a:r>
              <a:rPr lang="en-US">
                <a:latin typeface="Calibri"/>
                <a:ea typeface="Lato"/>
                <a:cs typeface="Calibri"/>
              </a:rPr>
              <a:t>• </a:t>
            </a:r>
            <a:r>
              <a:rPr lang="en-US" err="1">
                <a:latin typeface="Calibri"/>
                <a:ea typeface="Lato"/>
                <a:cs typeface="Calibri"/>
              </a:rPr>
              <a:t>BiLSTM</a:t>
            </a:r>
            <a:r>
              <a:rPr lang="en-US">
                <a:latin typeface="Calibri"/>
                <a:ea typeface="Lato"/>
                <a:cs typeface="Calibri"/>
              </a:rPr>
              <a:t> </a:t>
            </a:r>
            <a:r>
              <a:rPr lang="en-US" err="1">
                <a:latin typeface="Calibri"/>
                <a:ea typeface="Lato"/>
                <a:cs typeface="Calibri"/>
              </a:rPr>
              <a:t>mở</a:t>
            </a:r>
            <a:r>
              <a:rPr lang="en-US">
                <a:latin typeface="Calibri"/>
                <a:ea typeface="Lato"/>
                <a:cs typeface="Calibri"/>
              </a:rPr>
              <a:t> </a:t>
            </a:r>
            <a:r>
              <a:rPr lang="en-US" err="1">
                <a:latin typeface="Calibri"/>
                <a:ea typeface="Lato"/>
                <a:cs typeface="Calibri"/>
              </a:rPr>
              <a:t>rộng</a:t>
            </a:r>
            <a:r>
              <a:rPr lang="en-US">
                <a:latin typeface="Calibri"/>
                <a:ea typeface="Lato"/>
                <a:cs typeface="Calibri"/>
              </a:rPr>
              <a:t> LSTM </a:t>
            </a:r>
            <a:r>
              <a:rPr lang="en-US" err="1">
                <a:latin typeface="Calibri"/>
                <a:ea typeface="Lato"/>
                <a:cs typeface="Calibri"/>
              </a:rPr>
              <a:t>bằng</a:t>
            </a:r>
            <a:r>
              <a:rPr lang="en-US">
                <a:latin typeface="Calibri"/>
                <a:ea typeface="Lato"/>
                <a:cs typeface="Calibri"/>
              </a:rPr>
              <a:t> </a:t>
            </a:r>
            <a:r>
              <a:rPr lang="en-US" err="1">
                <a:latin typeface="Calibri"/>
                <a:ea typeface="Lato"/>
                <a:cs typeface="Calibri"/>
              </a:rPr>
              <a:t>cách</a:t>
            </a:r>
            <a:r>
              <a:rPr lang="en-US">
                <a:latin typeface="Calibri"/>
                <a:ea typeface="Lato"/>
                <a:cs typeface="Calibri"/>
              </a:rPr>
              <a:t> </a:t>
            </a:r>
            <a:r>
              <a:rPr lang="en-US" err="1">
                <a:latin typeface="Calibri"/>
                <a:ea typeface="Lato"/>
                <a:cs typeface="Calibri"/>
              </a:rPr>
              <a:t>xử</a:t>
            </a:r>
            <a:r>
              <a:rPr lang="en-US">
                <a:latin typeface="Calibri"/>
                <a:ea typeface="Lato"/>
                <a:cs typeface="Calibri"/>
              </a:rPr>
              <a:t> </a:t>
            </a:r>
            <a:r>
              <a:rPr lang="en-US" err="1">
                <a:latin typeface="Calibri"/>
                <a:ea typeface="Lato"/>
                <a:cs typeface="Calibri"/>
              </a:rPr>
              <a:t>lý</a:t>
            </a:r>
            <a:r>
              <a:rPr lang="en-US">
                <a:latin typeface="Calibri"/>
                <a:ea typeface="Lato"/>
                <a:cs typeface="Calibri"/>
              </a:rPr>
              <a:t> </a:t>
            </a:r>
            <a:r>
              <a:rPr lang="en-US" err="1">
                <a:latin typeface="Calibri"/>
                <a:ea typeface="Lato"/>
                <a:cs typeface="Calibri"/>
              </a:rPr>
              <a:t>dữ</a:t>
            </a:r>
            <a:r>
              <a:rPr lang="en-US">
                <a:latin typeface="Calibri"/>
                <a:ea typeface="Lato"/>
                <a:cs typeface="Calibri"/>
              </a:rPr>
              <a:t> </a:t>
            </a:r>
            <a:r>
              <a:rPr lang="en-US" err="1">
                <a:latin typeface="Calibri"/>
                <a:ea typeface="Lato"/>
                <a:cs typeface="Calibri"/>
              </a:rPr>
              <a:t>liệu</a:t>
            </a:r>
            <a:r>
              <a:rPr lang="en-US">
                <a:latin typeface="Calibri"/>
                <a:ea typeface="Lato"/>
                <a:cs typeface="Calibri"/>
              </a:rPr>
              <a:t> </a:t>
            </a:r>
            <a:r>
              <a:rPr lang="en-US" err="1">
                <a:latin typeface="Calibri"/>
                <a:ea typeface="Lato"/>
                <a:cs typeface="Calibri"/>
              </a:rPr>
              <a:t>theo</a:t>
            </a:r>
            <a:r>
              <a:rPr lang="en-US">
                <a:latin typeface="Calibri"/>
                <a:ea typeface="Lato"/>
                <a:cs typeface="Calibri"/>
              </a:rPr>
              <a:t> </a:t>
            </a:r>
            <a:r>
              <a:rPr lang="en-US" err="1">
                <a:latin typeface="Calibri"/>
                <a:ea typeface="Lato"/>
                <a:cs typeface="Calibri"/>
              </a:rPr>
              <a:t>cả</a:t>
            </a:r>
            <a:r>
              <a:rPr lang="en-US">
                <a:latin typeface="Calibri"/>
                <a:ea typeface="Lato"/>
                <a:cs typeface="Calibri"/>
              </a:rPr>
              <a:t> </a:t>
            </a:r>
            <a:r>
              <a:rPr lang="en-US" err="1">
                <a:latin typeface="Calibri"/>
                <a:ea typeface="Lato"/>
                <a:cs typeface="Calibri"/>
              </a:rPr>
              <a:t>hai</a:t>
            </a:r>
            <a:r>
              <a:rPr lang="en-US">
                <a:latin typeface="Calibri"/>
                <a:ea typeface="Lato"/>
                <a:cs typeface="Calibri"/>
              </a:rPr>
              <a:t> </a:t>
            </a:r>
            <a:r>
              <a:rPr lang="en-US" err="1">
                <a:latin typeface="Calibri"/>
                <a:ea typeface="Lato"/>
                <a:cs typeface="Calibri"/>
              </a:rPr>
              <a:t>hướng</a:t>
            </a:r>
            <a:r>
              <a:rPr lang="en-US">
                <a:latin typeface="Calibri"/>
                <a:ea typeface="Lato"/>
                <a:cs typeface="Calibri"/>
              </a:rPr>
              <a:t>: </a:t>
            </a:r>
            <a:r>
              <a:rPr lang="en-US" err="1">
                <a:latin typeface="Calibri"/>
                <a:ea typeface="Lato"/>
                <a:cs typeface="Calibri"/>
              </a:rPr>
              <a:t>từ</a:t>
            </a:r>
            <a:r>
              <a:rPr lang="en-US">
                <a:latin typeface="Calibri"/>
                <a:ea typeface="Lato"/>
                <a:cs typeface="Calibri"/>
              </a:rPr>
              <a:t> </a:t>
            </a:r>
            <a:r>
              <a:rPr lang="en-US" err="1">
                <a:latin typeface="Calibri"/>
                <a:ea typeface="Lato"/>
                <a:cs typeface="Calibri"/>
              </a:rPr>
              <a:t>quá</a:t>
            </a:r>
            <a:r>
              <a:rPr lang="en-US">
                <a:latin typeface="Calibri"/>
                <a:ea typeface="Lato"/>
                <a:cs typeface="Calibri"/>
              </a:rPr>
              <a:t> </a:t>
            </a:r>
            <a:r>
              <a:rPr lang="en-US" err="1">
                <a:latin typeface="Calibri"/>
                <a:ea typeface="Lato"/>
                <a:cs typeface="Calibri"/>
              </a:rPr>
              <a:t>khứ</a:t>
            </a:r>
            <a:r>
              <a:rPr lang="en-US">
                <a:latin typeface="Calibri"/>
                <a:ea typeface="Lato"/>
                <a:cs typeface="Calibri"/>
              </a:rPr>
              <a:t> </a:t>
            </a:r>
            <a:r>
              <a:rPr lang="en-US" err="1">
                <a:latin typeface="Calibri"/>
                <a:ea typeface="Lato"/>
                <a:cs typeface="Calibri"/>
              </a:rPr>
              <a:t>đến</a:t>
            </a:r>
            <a:r>
              <a:rPr lang="en-US">
                <a:latin typeface="Calibri"/>
                <a:ea typeface="Lato"/>
                <a:cs typeface="Calibri"/>
              </a:rPr>
              <a:t> </a:t>
            </a:r>
            <a:r>
              <a:rPr lang="en-US" err="1">
                <a:latin typeface="Calibri"/>
                <a:ea typeface="Lato"/>
                <a:cs typeface="Calibri"/>
              </a:rPr>
              <a:t>tương</a:t>
            </a:r>
            <a:r>
              <a:rPr lang="en-US">
                <a:latin typeface="Calibri"/>
                <a:ea typeface="Lato"/>
                <a:cs typeface="Calibri"/>
              </a:rPr>
              <a:t> </a:t>
            </a:r>
            <a:r>
              <a:rPr lang="en-US" err="1">
                <a:latin typeface="Calibri"/>
                <a:ea typeface="Lato"/>
                <a:cs typeface="Calibri"/>
              </a:rPr>
              <a:t>lai</a:t>
            </a:r>
            <a:r>
              <a:rPr lang="en-US">
                <a:latin typeface="Calibri"/>
                <a:ea typeface="Lato"/>
                <a:cs typeface="Calibri"/>
              </a:rPr>
              <a:t> (forward) </a:t>
            </a:r>
            <a:r>
              <a:rPr lang="en-US" err="1">
                <a:latin typeface="Calibri"/>
                <a:ea typeface="Lato"/>
                <a:cs typeface="Calibri"/>
              </a:rPr>
              <a:t>và</a:t>
            </a:r>
            <a:r>
              <a:rPr lang="en-US">
                <a:latin typeface="Calibri"/>
                <a:ea typeface="Lato"/>
                <a:cs typeface="Calibri"/>
              </a:rPr>
              <a:t> </a:t>
            </a:r>
            <a:r>
              <a:rPr lang="en-US" err="1">
                <a:latin typeface="Calibri"/>
                <a:ea typeface="Lato"/>
                <a:cs typeface="Calibri"/>
              </a:rPr>
              <a:t>từ</a:t>
            </a:r>
            <a:r>
              <a:rPr lang="en-US">
                <a:latin typeface="Calibri"/>
                <a:ea typeface="Lato"/>
                <a:cs typeface="Calibri"/>
              </a:rPr>
              <a:t> </a:t>
            </a:r>
            <a:r>
              <a:rPr lang="en-US" err="1">
                <a:latin typeface="Calibri"/>
                <a:ea typeface="Lato"/>
                <a:cs typeface="Calibri"/>
              </a:rPr>
              <a:t>tương</a:t>
            </a:r>
            <a:r>
              <a:rPr lang="en-US">
                <a:latin typeface="Calibri"/>
                <a:ea typeface="Lato"/>
                <a:cs typeface="Calibri"/>
              </a:rPr>
              <a:t> </a:t>
            </a:r>
            <a:r>
              <a:rPr lang="en-US" err="1">
                <a:latin typeface="Calibri"/>
                <a:ea typeface="Lato"/>
                <a:cs typeface="Calibri"/>
              </a:rPr>
              <a:t>lai</a:t>
            </a:r>
            <a:r>
              <a:rPr lang="en-US">
                <a:latin typeface="Calibri"/>
                <a:ea typeface="Lato"/>
                <a:cs typeface="Calibri"/>
              </a:rPr>
              <a:t> </a:t>
            </a:r>
            <a:r>
              <a:rPr lang="en-US" err="1">
                <a:latin typeface="Calibri"/>
                <a:ea typeface="Lato"/>
                <a:cs typeface="Calibri"/>
              </a:rPr>
              <a:t>đến</a:t>
            </a:r>
            <a:r>
              <a:rPr lang="en-US">
                <a:latin typeface="Calibri"/>
                <a:ea typeface="Lato"/>
                <a:cs typeface="Calibri"/>
              </a:rPr>
              <a:t> </a:t>
            </a:r>
            <a:r>
              <a:rPr lang="en-US" err="1">
                <a:latin typeface="Calibri"/>
                <a:ea typeface="Lato"/>
                <a:cs typeface="Calibri"/>
              </a:rPr>
              <a:t>quá</a:t>
            </a:r>
            <a:r>
              <a:rPr lang="en-US">
                <a:latin typeface="Calibri"/>
                <a:ea typeface="Lato"/>
                <a:cs typeface="Calibri"/>
              </a:rPr>
              <a:t> </a:t>
            </a:r>
            <a:r>
              <a:rPr lang="en-US" err="1">
                <a:latin typeface="Calibri"/>
                <a:ea typeface="Lato"/>
                <a:cs typeface="Calibri"/>
              </a:rPr>
              <a:t>khứ</a:t>
            </a:r>
            <a:r>
              <a:rPr lang="en-US">
                <a:latin typeface="Calibri"/>
                <a:ea typeface="Lato"/>
                <a:cs typeface="Calibri"/>
              </a:rPr>
              <a:t> (backward).</a:t>
            </a:r>
            <a:endParaRPr lang="en-US">
              <a:ea typeface="Lato"/>
            </a:endParaRPr>
          </a:p>
          <a:p>
            <a:pPr marL="0" indent="0">
              <a:buNone/>
            </a:pPr>
            <a:endParaRPr lang="en-US"/>
          </a:p>
        </p:txBody>
      </p:sp>
    </p:spTree>
    <p:extLst>
      <p:ext uri="{BB962C8B-B14F-4D97-AF65-F5344CB8AC3E}">
        <p14:creationId xmlns:p14="http://schemas.microsoft.com/office/powerpoint/2010/main" val="12477059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A5FD9F-F079-E7CB-275B-4B407F7320C6}"/>
              </a:ext>
            </a:extLst>
          </p:cNvPr>
          <p:cNvSpPr>
            <a:spLocks noGrp="1"/>
          </p:cNvSpPr>
          <p:nvPr>
            <p:ph type="sldNum" sz="quarter" idx="12"/>
          </p:nvPr>
        </p:nvSpPr>
        <p:spPr/>
        <p:txBody>
          <a:bodyPr/>
          <a:lstStyle/>
          <a:p>
            <a:fld id="{9EA0BE3B-158A-4EDF-80DC-E394A0D1600F}" type="slidenum">
              <a:rPr lang="en-US" smtClean="0"/>
              <a:pPr/>
              <a:t>21</a:t>
            </a:fld>
            <a:endParaRPr lang="en-US"/>
          </a:p>
        </p:txBody>
      </p:sp>
      <p:sp>
        <p:nvSpPr>
          <p:cNvPr id="3" name="Title 2">
            <a:extLst>
              <a:ext uri="{FF2B5EF4-FFF2-40B4-BE49-F238E27FC236}">
                <a16:creationId xmlns:a16="http://schemas.microsoft.com/office/drawing/2014/main" id="{CE73DABA-0E07-DDEE-86EE-B4224D9C9822}"/>
              </a:ext>
            </a:extLst>
          </p:cNvPr>
          <p:cNvSpPr>
            <a:spLocks noGrp="1"/>
          </p:cNvSpPr>
          <p:nvPr>
            <p:ph type="title"/>
          </p:nvPr>
        </p:nvSpPr>
        <p:spPr/>
        <p:txBody>
          <a:bodyPr lIns="91440" tIns="45720" rIns="91440" bIns="45720" anchor="t"/>
          <a:lstStyle/>
          <a:p>
            <a:r>
              <a:rPr lang="en-US" sz="3600" b="0" dirty="0" err="1">
                <a:latin typeface="Calibri"/>
                <a:ea typeface="Lato"/>
                <a:cs typeface="Calibri"/>
              </a:rPr>
              <a:t>Cấu</a:t>
            </a:r>
            <a:r>
              <a:rPr lang="en-US" sz="3600" b="0" dirty="0">
                <a:latin typeface="Calibri"/>
                <a:ea typeface="Lato"/>
                <a:cs typeface="Calibri"/>
              </a:rPr>
              <a:t> </a:t>
            </a:r>
            <a:r>
              <a:rPr lang="en-US" sz="3600" b="0" dirty="0" err="1">
                <a:latin typeface="Calibri"/>
                <a:ea typeface="Lato"/>
                <a:cs typeface="Calibri"/>
              </a:rPr>
              <a:t>trúc</a:t>
            </a:r>
            <a:r>
              <a:rPr lang="en-US" sz="3600" b="0" dirty="0">
                <a:latin typeface="Calibri"/>
                <a:ea typeface="Lato"/>
                <a:cs typeface="Calibri"/>
              </a:rPr>
              <a:t> </a:t>
            </a:r>
            <a:r>
              <a:rPr lang="en-US" sz="3600" b="0" dirty="0" err="1">
                <a:latin typeface="Calibri"/>
                <a:ea typeface="Lato"/>
                <a:cs typeface="Calibri"/>
              </a:rPr>
              <a:t>của</a:t>
            </a:r>
            <a:r>
              <a:rPr lang="en-US" sz="3600" b="0" dirty="0">
                <a:latin typeface="Calibri"/>
                <a:ea typeface="Lato"/>
                <a:cs typeface="Calibri"/>
              </a:rPr>
              <a:t> </a:t>
            </a:r>
            <a:r>
              <a:rPr lang="en-US" sz="3600" b="0" dirty="0" err="1">
                <a:latin typeface="Calibri"/>
                <a:ea typeface="Lato"/>
                <a:cs typeface="Calibri"/>
              </a:rPr>
              <a:t>BiLSTM</a:t>
            </a:r>
            <a:endParaRPr lang="vi-VN" sz="2000" dirty="0">
              <a:ea typeface="Lato"/>
            </a:endParaRPr>
          </a:p>
        </p:txBody>
      </p:sp>
      <p:sp>
        <p:nvSpPr>
          <p:cNvPr id="4" name="Text Placeholder 3">
            <a:extLst>
              <a:ext uri="{FF2B5EF4-FFF2-40B4-BE49-F238E27FC236}">
                <a16:creationId xmlns:a16="http://schemas.microsoft.com/office/drawing/2014/main" id="{D7A5E0C5-7F9C-BDE6-162B-F94E54DA8B01}"/>
              </a:ext>
            </a:extLst>
          </p:cNvPr>
          <p:cNvSpPr>
            <a:spLocks noGrp="1"/>
          </p:cNvSpPr>
          <p:nvPr>
            <p:ph type="body" sz="quarter" idx="13"/>
          </p:nvPr>
        </p:nvSpPr>
        <p:spPr>
          <a:xfrm>
            <a:off x="234950" y="1227550"/>
            <a:ext cx="3633748" cy="4868449"/>
          </a:xfrm>
        </p:spPr>
        <p:txBody>
          <a:bodyPr lIns="91440" tIns="45720" rIns="91440" bIns="45720" anchor="t"/>
          <a:lstStyle/>
          <a:p>
            <a:pPr marL="0" indent="0" algn="just">
              <a:buNone/>
            </a:pPr>
            <a:r>
              <a:rPr lang="en-US">
                <a:latin typeface="Calibri"/>
                <a:ea typeface="Lato"/>
                <a:cs typeface="Calibri"/>
              </a:rPr>
              <a:t>• </a:t>
            </a:r>
            <a:r>
              <a:rPr lang="en-US" err="1">
                <a:latin typeface="Calibri"/>
                <a:ea typeface="Lato"/>
                <a:cs typeface="Calibri"/>
              </a:rPr>
              <a:t>Gồm</a:t>
            </a:r>
            <a:r>
              <a:rPr lang="en-US">
                <a:latin typeface="Calibri"/>
                <a:ea typeface="Lato"/>
                <a:cs typeface="Calibri"/>
              </a:rPr>
              <a:t> </a:t>
            </a:r>
            <a:r>
              <a:rPr lang="en-US" err="1">
                <a:latin typeface="Calibri"/>
                <a:ea typeface="Lato"/>
                <a:cs typeface="Calibri"/>
              </a:rPr>
              <a:t>hai</a:t>
            </a:r>
            <a:r>
              <a:rPr lang="en-US">
                <a:latin typeface="Calibri"/>
                <a:ea typeface="Lato"/>
                <a:cs typeface="Calibri"/>
              </a:rPr>
              <a:t> </a:t>
            </a:r>
            <a:r>
              <a:rPr lang="en-US" err="1">
                <a:latin typeface="Calibri"/>
                <a:ea typeface="Lato"/>
                <a:cs typeface="Calibri"/>
              </a:rPr>
              <a:t>lớp</a:t>
            </a:r>
            <a:r>
              <a:rPr lang="en-US">
                <a:latin typeface="Calibri"/>
                <a:ea typeface="Lato"/>
                <a:cs typeface="Calibri"/>
              </a:rPr>
              <a:t> LSTM:</a:t>
            </a:r>
            <a:endParaRPr lang="en-US">
              <a:ea typeface="Lato"/>
            </a:endParaRPr>
          </a:p>
          <a:p>
            <a:pPr marL="0" indent="0" algn="just">
              <a:buNone/>
            </a:pPr>
            <a:r>
              <a:rPr lang="en-US">
                <a:latin typeface="Calibri"/>
                <a:ea typeface="Lato"/>
                <a:cs typeface="Calibri"/>
              </a:rPr>
              <a:t> 1. LSTM forward: </a:t>
            </a:r>
            <a:r>
              <a:rPr lang="en-US" err="1">
                <a:latin typeface="Calibri"/>
                <a:ea typeface="Lato"/>
                <a:cs typeface="Calibri"/>
              </a:rPr>
              <a:t>Xử</a:t>
            </a:r>
            <a:r>
              <a:rPr lang="en-US">
                <a:latin typeface="Calibri"/>
                <a:ea typeface="Lato"/>
                <a:cs typeface="Calibri"/>
              </a:rPr>
              <a:t> </a:t>
            </a:r>
            <a:r>
              <a:rPr lang="en-US" err="1">
                <a:latin typeface="Calibri"/>
                <a:ea typeface="Lato"/>
                <a:cs typeface="Calibri"/>
              </a:rPr>
              <a:t>lý</a:t>
            </a:r>
            <a:r>
              <a:rPr lang="en-US">
                <a:latin typeface="Calibri"/>
                <a:ea typeface="Lato"/>
                <a:cs typeface="Calibri"/>
              </a:rPr>
              <a:t> </a:t>
            </a:r>
            <a:r>
              <a:rPr lang="en-US" err="1">
                <a:latin typeface="Calibri"/>
                <a:ea typeface="Lato"/>
                <a:cs typeface="Calibri"/>
              </a:rPr>
              <a:t>dữ</a:t>
            </a:r>
            <a:r>
              <a:rPr lang="en-US">
                <a:latin typeface="Calibri"/>
                <a:ea typeface="Lato"/>
                <a:cs typeface="Calibri"/>
              </a:rPr>
              <a:t> </a:t>
            </a:r>
            <a:r>
              <a:rPr lang="en-US" err="1">
                <a:latin typeface="Calibri"/>
                <a:ea typeface="Lato"/>
                <a:cs typeface="Calibri"/>
              </a:rPr>
              <a:t>liệu</a:t>
            </a:r>
            <a:r>
              <a:rPr lang="en-US">
                <a:latin typeface="Calibri"/>
                <a:ea typeface="Lato"/>
                <a:cs typeface="Calibri"/>
              </a:rPr>
              <a:t> </a:t>
            </a:r>
            <a:r>
              <a:rPr lang="en-US" err="1">
                <a:latin typeface="Calibri"/>
                <a:ea typeface="Lato"/>
                <a:cs typeface="Calibri"/>
              </a:rPr>
              <a:t>từ</a:t>
            </a:r>
            <a:r>
              <a:rPr lang="en-US">
                <a:latin typeface="Calibri"/>
                <a:ea typeface="Lato"/>
                <a:cs typeface="Calibri"/>
              </a:rPr>
              <a:t> </a:t>
            </a:r>
            <a:r>
              <a:rPr lang="en-US" err="1">
                <a:latin typeface="Calibri"/>
                <a:ea typeface="Lato"/>
                <a:cs typeface="Calibri"/>
              </a:rPr>
              <a:t>quá</a:t>
            </a:r>
            <a:r>
              <a:rPr lang="en-US">
                <a:latin typeface="Calibri"/>
                <a:ea typeface="Lato"/>
                <a:cs typeface="Calibri"/>
              </a:rPr>
              <a:t> </a:t>
            </a:r>
            <a:r>
              <a:rPr lang="en-US" err="1">
                <a:latin typeface="Calibri"/>
                <a:ea typeface="Lato"/>
                <a:cs typeface="Calibri"/>
              </a:rPr>
              <a:t>khứ</a:t>
            </a:r>
            <a:r>
              <a:rPr lang="en-US">
                <a:latin typeface="Calibri"/>
                <a:ea typeface="Lato"/>
                <a:cs typeface="Calibri"/>
              </a:rPr>
              <a:t> </a:t>
            </a:r>
            <a:r>
              <a:rPr lang="en-US" err="1">
                <a:latin typeface="Calibri"/>
                <a:ea typeface="Lato"/>
                <a:cs typeface="Calibri"/>
              </a:rPr>
              <a:t>đến</a:t>
            </a:r>
            <a:r>
              <a:rPr lang="en-US">
                <a:latin typeface="Calibri"/>
                <a:ea typeface="Lato"/>
                <a:cs typeface="Calibri"/>
              </a:rPr>
              <a:t> </a:t>
            </a:r>
            <a:r>
              <a:rPr lang="en-US" err="1">
                <a:latin typeface="Calibri"/>
                <a:ea typeface="Lato"/>
                <a:cs typeface="Calibri"/>
              </a:rPr>
              <a:t>tương</a:t>
            </a:r>
            <a:r>
              <a:rPr lang="en-US">
                <a:latin typeface="Calibri"/>
                <a:ea typeface="Lato"/>
                <a:cs typeface="Calibri"/>
              </a:rPr>
              <a:t> </a:t>
            </a:r>
            <a:r>
              <a:rPr lang="en-US" err="1">
                <a:latin typeface="Calibri"/>
                <a:ea typeface="Lato"/>
                <a:cs typeface="Calibri"/>
              </a:rPr>
              <a:t>lai</a:t>
            </a:r>
            <a:r>
              <a:rPr lang="en-US">
                <a:latin typeface="Calibri"/>
                <a:ea typeface="Lato"/>
                <a:cs typeface="Calibri"/>
              </a:rPr>
              <a:t>.</a:t>
            </a:r>
            <a:endParaRPr lang="en-US">
              <a:ea typeface="Lato"/>
            </a:endParaRPr>
          </a:p>
          <a:p>
            <a:pPr marL="0" indent="0" algn="just">
              <a:buNone/>
            </a:pPr>
            <a:r>
              <a:rPr lang="en-US">
                <a:latin typeface="Calibri"/>
                <a:ea typeface="Lato"/>
                <a:cs typeface="Calibri"/>
              </a:rPr>
              <a:t> 2. LSTM backward: </a:t>
            </a:r>
            <a:r>
              <a:rPr lang="en-US" err="1">
                <a:latin typeface="Calibri"/>
                <a:ea typeface="Lato"/>
                <a:cs typeface="Calibri"/>
              </a:rPr>
              <a:t>Xử</a:t>
            </a:r>
            <a:r>
              <a:rPr lang="en-US">
                <a:latin typeface="Calibri"/>
                <a:ea typeface="Lato"/>
                <a:cs typeface="Calibri"/>
              </a:rPr>
              <a:t> </a:t>
            </a:r>
            <a:r>
              <a:rPr lang="en-US" err="1">
                <a:latin typeface="Calibri"/>
                <a:ea typeface="Lato"/>
                <a:cs typeface="Calibri"/>
              </a:rPr>
              <a:t>lý</a:t>
            </a:r>
            <a:r>
              <a:rPr lang="en-US">
                <a:latin typeface="Calibri"/>
                <a:ea typeface="Lato"/>
                <a:cs typeface="Calibri"/>
              </a:rPr>
              <a:t> </a:t>
            </a:r>
            <a:r>
              <a:rPr lang="en-US" err="1">
                <a:latin typeface="Calibri"/>
                <a:ea typeface="Lato"/>
                <a:cs typeface="Calibri"/>
              </a:rPr>
              <a:t>dữ</a:t>
            </a:r>
            <a:r>
              <a:rPr lang="en-US">
                <a:latin typeface="Calibri"/>
                <a:ea typeface="Lato"/>
                <a:cs typeface="Calibri"/>
              </a:rPr>
              <a:t> </a:t>
            </a:r>
            <a:r>
              <a:rPr lang="en-US" err="1">
                <a:latin typeface="Calibri"/>
                <a:ea typeface="Lato"/>
                <a:cs typeface="Calibri"/>
              </a:rPr>
              <a:t>liệu</a:t>
            </a:r>
            <a:r>
              <a:rPr lang="en-US">
                <a:latin typeface="Calibri"/>
                <a:ea typeface="Lato"/>
                <a:cs typeface="Calibri"/>
              </a:rPr>
              <a:t> </a:t>
            </a:r>
            <a:r>
              <a:rPr lang="en-US" err="1">
                <a:latin typeface="Calibri"/>
                <a:ea typeface="Lato"/>
                <a:cs typeface="Calibri"/>
              </a:rPr>
              <a:t>từ</a:t>
            </a:r>
            <a:r>
              <a:rPr lang="en-US">
                <a:latin typeface="Calibri"/>
                <a:ea typeface="Lato"/>
                <a:cs typeface="Calibri"/>
              </a:rPr>
              <a:t> </a:t>
            </a:r>
            <a:r>
              <a:rPr lang="en-US" err="1">
                <a:latin typeface="Calibri"/>
                <a:ea typeface="Lato"/>
                <a:cs typeface="Calibri"/>
              </a:rPr>
              <a:t>tương</a:t>
            </a:r>
            <a:r>
              <a:rPr lang="en-US">
                <a:latin typeface="Calibri"/>
                <a:ea typeface="Lato"/>
                <a:cs typeface="Calibri"/>
              </a:rPr>
              <a:t> </a:t>
            </a:r>
            <a:r>
              <a:rPr lang="en-US" err="1">
                <a:latin typeface="Calibri"/>
                <a:ea typeface="Lato"/>
                <a:cs typeface="Calibri"/>
              </a:rPr>
              <a:t>lai</a:t>
            </a:r>
            <a:r>
              <a:rPr lang="en-US">
                <a:latin typeface="Calibri"/>
                <a:ea typeface="Lato"/>
                <a:cs typeface="Calibri"/>
              </a:rPr>
              <a:t> </a:t>
            </a:r>
            <a:r>
              <a:rPr lang="en-US" err="1">
                <a:latin typeface="Calibri"/>
                <a:ea typeface="Lato"/>
                <a:cs typeface="Calibri"/>
              </a:rPr>
              <a:t>đến</a:t>
            </a:r>
            <a:r>
              <a:rPr lang="en-US">
                <a:latin typeface="Calibri"/>
                <a:ea typeface="Lato"/>
                <a:cs typeface="Calibri"/>
              </a:rPr>
              <a:t> </a:t>
            </a:r>
            <a:r>
              <a:rPr lang="en-US" err="1">
                <a:latin typeface="Calibri"/>
                <a:ea typeface="Lato"/>
                <a:cs typeface="Calibri"/>
              </a:rPr>
              <a:t>quá</a:t>
            </a:r>
            <a:r>
              <a:rPr lang="en-US">
                <a:latin typeface="Calibri"/>
                <a:ea typeface="Lato"/>
                <a:cs typeface="Calibri"/>
              </a:rPr>
              <a:t> </a:t>
            </a:r>
            <a:r>
              <a:rPr lang="en-US" err="1">
                <a:latin typeface="Calibri"/>
                <a:ea typeface="Lato"/>
                <a:cs typeface="Calibri"/>
              </a:rPr>
              <a:t>khứ</a:t>
            </a:r>
            <a:r>
              <a:rPr lang="en-US">
                <a:latin typeface="Calibri"/>
                <a:ea typeface="Lato"/>
                <a:cs typeface="Calibri"/>
              </a:rPr>
              <a:t>.</a:t>
            </a:r>
            <a:endParaRPr lang="en-US">
              <a:ea typeface="Lato"/>
            </a:endParaRPr>
          </a:p>
          <a:p>
            <a:pPr marL="0" indent="0" algn="just">
              <a:buNone/>
            </a:pPr>
            <a:r>
              <a:rPr lang="en-US">
                <a:latin typeface="Calibri"/>
                <a:ea typeface="Lato"/>
                <a:cs typeface="Calibri"/>
              </a:rPr>
              <a:t>• </a:t>
            </a:r>
            <a:r>
              <a:rPr lang="en-US" err="1">
                <a:latin typeface="Calibri"/>
                <a:ea typeface="Lato"/>
                <a:cs typeface="Calibri"/>
              </a:rPr>
              <a:t>Kết</a:t>
            </a:r>
            <a:r>
              <a:rPr lang="en-US">
                <a:latin typeface="Calibri"/>
                <a:ea typeface="Lato"/>
                <a:cs typeface="Calibri"/>
              </a:rPr>
              <a:t> </a:t>
            </a:r>
            <a:r>
              <a:rPr lang="en-US" err="1">
                <a:latin typeface="Calibri"/>
                <a:ea typeface="Lato"/>
                <a:cs typeface="Calibri"/>
              </a:rPr>
              <a:t>hợp</a:t>
            </a:r>
            <a:r>
              <a:rPr lang="en-US">
                <a:latin typeface="Calibri"/>
                <a:ea typeface="Lato"/>
                <a:cs typeface="Calibri"/>
              </a:rPr>
              <a:t> </a:t>
            </a:r>
            <a:r>
              <a:rPr lang="en-US" err="1">
                <a:latin typeface="Calibri"/>
                <a:ea typeface="Lato"/>
                <a:cs typeface="Calibri"/>
              </a:rPr>
              <a:t>đầu</a:t>
            </a:r>
            <a:r>
              <a:rPr lang="en-US">
                <a:latin typeface="Calibri"/>
                <a:ea typeface="Lato"/>
                <a:cs typeface="Calibri"/>
              </a:rPr>
              <a:t> </a:t>
            </a:r>
            <a:r>
              <a:rPr lang="en-US" err="1">
                <a:latin typeface="Calibri"/>
                <a:ea typeface="Lato"/>
                <a:cs typeface="Calibri"/>
              </a:rPr>
              <a:t>ra</a:t>
            </a:r>
            <a:r>
              <a:rPr lang="en-US">
                <a:latin typeface="Calibri"/>
                <a:ea typeface="Lato"/>
                <a:cs typeface="Calibri"/>
              </a:rPr>
              <a:t> </a:t>
            </a:r>
            <a:r>
              <a:rPr lang="en-US" err="1">
                <a:latin typeface="Calibri"/>
                <a:ea typeface="Lato"/>
                <a:cs typeface="Calibri"/>
              </a:rPr>
              <a:t>của</a:t>
            </a:r>
            <a:r>
              <a:rPr lang="en-US">
                <a:latin typeface="Calibri"/>
                <a:ea typeface="Lato"/>
                <a:cs typeface="Calibri"/>
              </a:rPr>
              <a:t> </a:t>
            </a:r>
            <a:r>
              <a:rPr lang="en-US" err="1">
                <a:latin typeface="Calibri"/>
                <a:ea typeface="Lato"/>
                <a:cs typeface="Calibri"/>
              </a:rPr>
              <a:t>hai</a:t>
            </a:r>
            <a:r>
              <a:rPr lang="en-US">
                <a:latin typeface="Calibri"/>
                <a:ea typeface="Lato"/>
                <a:cs typeface="Calibri"/>
              </a:rPr>
              <a:t> </a:t>
            </a:r>
            <a:r>
              <a:rPr lang="en-US" err="1">
                <a:latin typeface="Calibri"/>
                <a:ea typeface="Lato"/>
                <a:cs typeface="Calibri"/>
              </a:rPr>
              <a:t>lớp</a:t>
            </a:r>
            <a:r>
              <a:rPr lang="en-US">
                <a:latin typeface="Calibri"/>
                <a:ea typeface="Lato"/>
                <a:cs typeface="Calibri"/>
              </a:rPr>
              <a:t> LSTM </a:t>
            </a:r>
            <a:r>
              <a:rPr lang="en-US" err="1">
                <a:latin typeface="Calibri"/>
                <a:ea typeface="Lato"/>
                <a:cs typeface="Calibri"/>
              </a:rPr>
              <a:t>để</a:t>
            </a:r>
            <a:r>
              <a:rPr lang="en-US">
                <a:latin typeface="Calibri"/>
                <a:ea typeface="Lato"/>
                <a:cs typeface="Calibri"/>
              </a:rPr>
              <a:t> </a:t>
            </a:r>
            <a:r>
              <a:rPr lang="en-US" err="1">
                <a:latin typeface="Calibri"/>
                <a:ea typeface="Lato"/>
                <a:cs typeface="Calibri"/>
              </a:rPr>
              <a:t>tạo</a:t>
            </a:r>
            <a:r>
              <a:rPr lang="en-US">
                <a:latin typeface="Calibri"/>
                <a:ea typeface="Lato"/>
                <a:cs typeface="Calibri"/>
              </a:rPr>
              <a:t> </a:t>
            </a:r>
            <a:r>
              <a:rPr lang="en-US" err="1">
                <a:latin typeface="Calibri"/>
                <a:ea typeface="Lato"/>
                <a:cs typeface="Calibri"/>
              </a:rPr>
              <a:t>thành</a:t>
            </a:r>
            <a:r>
              <a:rPr lang="en-US">
                <a:latin typeface="Calibri"/>
                <a:ea typeface="Lato"/>
                <a:cs typeface="Calibri"/>
              </a:rPr>
              <a:t> </a:t>
            </a:r>
            <a:r>
              <a:rPr lang="en-US" err="1">
                <a:latin typeface="Calibri"/>
                <a:ea typeface="Lato"/>
                <a:cs typeface="Calibri"/>
              </a:rPr>
              <a:t>đầu</a:t>
            </a:r>
            <a:r>
              <a:rPr lang="en-US">
                <a:latin typeface="Calibri"/>
                <a:ea typeface="Lato"/>
                <a:cs typeface="Calibri"/>
              </a:rPr>
              <a:t> </a:t>
            </a:r>
            <a:r>
              <a:rPr lang="en-US" err="1">
                <a:latin typeface="Calibri"/>
                <a:ea typeface="Lato"/>
                <a:cs typeface="Calibri"/>
              </a:rPr>
              <a:t>ra</a:t>
            </a:r>
            <a:r>
              <a:rPr lang="en-US">
                <a:latin typeface="Calibri"/>
                <a:ea typeface="Lato"/>
                <a:cs typeface="Calibri"/>
              </a:rPr>
              <a:t> </a:t>
            </a:r>
            <a:r>
              <a:rPr lang="en-US" err="1">
                <a:latin typeface="Calibri"/>
                <a:ea typeface="Lato"/>
                <a:cs typeface="Calibri"/>
              </a:rPr>
              <a:t>cuối</a:t>
            </a:r>
            <a:r>
              <a:rPr lang="en-US">
                <a:latin typeface="Calibri"/>
                <a:ea typeface="Lato"/>
                <a:cs typeface="Calibri"/>
              </a:rPr>
              <a:t> </a:t>
            </a:r>
            <a:r>
              <a:rPr lang="en-US" err="1">
                <a:latin typeface="Calibri"/>
                <a:ea typeface="Lato"/>
                <a:cs typeface="Calibri"/>
              </a:rPr>
              <a:t>cùng</a:t>
            </a:r>
            <a:r>
              <a:rPr lang="en-US">
                <a:latin typeface="Calibri"/>
                <a:ea typeface="Lato"/>
                <a:cs typeface="Calibri"/>
              </a:rPr>
              <a:t> </a:t>
            </a:r>
            <a:r>
              <a:rPr lang="en-US" err="1">
                <a:latin typeface="Calibri"/>
                <a:ea typeface="Lato"/>
                <a:cs typeface="Calibri"/>
              </a:rPr>
              <a:t>của</a:t>
            </a:r>
            <a:r>
              <a:rPr lang="en-US">
                <a:latin typeface="Calibri"/>
                <a:ea typeface="Lato"/>
                <a:cs typeface="Calibri"/>
              </a:rPr>
              <a:t> </a:t>
            </a:r>
            <a:r>
              <a:rPr lang="en-US" err="1">
                <a:latin typeface="Calibri"/>
                <a:ea typeface="Lato"/>
                <a:cs typeface="Calibri"/>
              </a:rPr>
              <a:t>BiLSTM</a:t>
            </a:r>
            <a:r>
              <a:rPr lang="en-US">
                <a:latin typeface="Calibri"/>
                <a:ea typeface="Lato"/>
                <a:cs typeface="Calibri"/>
              </a:rPr>
              <a:t>.</a:t>
            </a:r>
            <a:endParaRPr lang="en-US">
              <a:ea typeface="Lato"/>
            </a:endParaRPr>
          </a:p>
          <a:p>
            <a:pPr marL="0" indent="0">
              <a:buNone/>
            </a:pPr>
            <a:endParaRPr lang="en-US"/>
          </a:p>
        </p:txBody>
      </p:sp>
      <p:pic>
        <p:nvPicPr>
          <p:cNvPr id="5" name="Hình ảnh 4" descr="Ảnh có chứa biểu đồ, Phông chữ, hàng, vòng tròn&#10;&#10;Mô tả được tự động tạo">
            <a:extLst>
              <a:ext uri="{FF2B5EF4-FFF2-40B4-BE49-F238E27FC236}">
                <a16:creationId xmlns:a16="http://schemas.microsoft.com/office/drawing/2014/main" id="{6AABAA7C-E835-ECF8-91F4-992741E75073}"/>
              </a:ext>
            </a:extLst>
          </p:cNvPr>
          <p:cNvPicPr>
            <a:picLocks noChangeAspect="1"/>
          </p:cNvPicPr>
          <p:nvPr/>
        </p:nvPicPr>
        <p:blipFill>
          <a:blip r:embed="rId2"/>
          <a:stretch>
            <a:fillRect/>
          </a:stretch>
        </p:blipFill>
        <p:spPr>
          <a:xfrm>
            <a:off x="3869473" y="1370654"/>
            <a:ext cx="4850780" cy="2767395"/>
          </a:xfrm>
          <a:prstGeom prst="rect">
            <a:avLst/>
          </a:prstGeom>
        </p:spPr>
      </p:pic>
    </p:spTree>
    <p:extLst>
      <p:ext uri="{BB962C8B-B14F-4D97-AF65-F5344CB8AC3E}">
        <p14:creationId xmlns:p14="http://schemas.microsoft.com/office/powerpoint/2010/main" val="23530543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A5FD9F-F079-E7CB-275B-4B407F7320C6}"/>
              </a:ext>
            </a:extLst>
          </p:cNvPr>
          <p:cNvSpPr>
            <a:spLocks noGrp="1"/>
          </p:cNvSpPr>
          <p:nvPr>
            <p:ph type="sldNum" sz="quarter" idx="12"/>
          </p:nvPr>
        </p:nvSpPr>
        <p:spPr/>
        <p:txBody>
          <a:bodyPr/>
          <a:lstStyle/>
          <a:p>
            <a:fld id="{9EA0BE3B-158A-4EDF-80DC-E394A0D1600F}" type="slidenum">
              <a:rPr lang="en-US" smtClean="0"/>
              <a:pPr/>
              <a:t>22</a:t>
            </a:fld>
            <a:endParaRPr lang="en-US"/>
          </a:p>
        </p:txBody>
      </p:sp>
      <p:sp>
        <p:nvSpPr>
          <p:cNvPr id="3" name="Title 2">
            <a:extLst>
              <a:ext uri="{FF2B5EF4-FFF2-40B4-BE49-F238E27FC236}">
                <a16:creationId xmlns:a16="http://schemas.microsoft.com/office/drawing/2014/main" id="{CE73DABA-0E07-DDEE-86EE-B4224D9C9822}"/>
              </a:ext>
            </a:extLst>
          </p:cNvPr>
          <p:cNvSpPr>
            <a:spLocks noGrp="1"/>
          </p:cNvSpPr>
          <p:nvPr>
            <p:ph type="title"/>
          </p:nvPr>
        </p:nvSpPr>
        <p:spPr/>
        <p:txBody>
          <a:bodyPr lIns="91440" tIns="45720" rIns="91440" bIns="45720" anchor="t"/>
          <a:lstStyle/>
          <a:p>
            <a:r>
              <a:rPr lang="en-US" sz="3600" b="0" dirty="0" err="1">
                <a:latin typeface="Calibri"/>
                <a:ea typeface="Lato"/>
                <a:cs typeface="Calibri"/>
              </a:rPr>
              <a:t>Ưu</a:t>
            </a:r>
            <a:r>
              <a:rPr lang="en-US" sz="3600" b="0" dirty="0">
                <a:latin typeface="Calibri"/>
                <a:ea typeface="Lato"/>
                <a:cs typeface="Calibri"/>
              </a:rPr>
              <a:t> </a:t>
            </a:r>
            <a:r>
              <a:rPr lang="en-US" sz="3600" b="0" dirty="0" err="1">
                <a:latin typeface="Calibri"/>
                <a:ea typeface="Lato"/>
                <a:cs typeface="Calibri"/>
              </a:rPr>
              <a:t>điểm</a:t>
            </a:r>
            <a:r>
              <a:rPr lang="en-US" sz="3600" b="0" dirty="0">
                <a:latin typeface="Calibri"/>
                <a:ea typeface="Lato"/>
                <a:cs typeface="Calibri"/>
              </a:rPr>
              <a:t> </a:t>
            </a:r>
            <a:r>
              <a:rPr lang="en-US" sz="3600" b="0" dirty="0" err="1">
                <a:latin typeface="Calibri"/>
                <a:ea typeface="Lato"/>
                <a:cs typeface="Calibri"/>
              </a:rPr>
              <a:t>của</a:t>
            </a:r>
            <a:r>
              <a:rPr lang="en-US" sz="3600" b="0" dirty="0">
                <a:latin typeface="Calibri"/>
                <a:ea typeface="Lato"/>
                <a:cs typeface="Calibri"/>
              </a:rPr>
              <a:t> </a:t>
            </a:r>
            <a:r>
              <a:rPr lang="en-US" sz="3600" b="0" dirty="0" err="1">
                <a:latin typeface="Calibri"/>
                <a:ea typeface="Lato"/>
                <a:cs typeface="Calibri"/>
              </a:rPr>
              <a:t>BiLSTM</a:t>
            </a:r>
            <a:endParaRPr lang="vi-VN" sz="2000" dirty="0">
              <a:ea typeface="Lato"/>
            </a:endParaRPr>
          </a:p>
        </p:txBody>
      </p:sp>
      <p:sp>
        <p:nvSpPr>
          <p:cNvPr id="4" name="Text Placeholder 3">
            <a:extLst>
              <a:ext uri="{FF2B5EF4-FFF2-40B4-BE49-F238E27FC236}">
                <a16:creationId xmlns:a16="http://schemas.microsoft.com/office/drawing/2014/main" id="{D7A5E0C5-7F9C-BDE6-162B-F94E54DA8B01}"/>
              </a:ext>
            </a:extLst>
          </p:cNvPr>
          <p:cNvSpPr>
            <a:spLocks noGrp="1"/>
          </p:cNvSpPr>
          <p:nvPr>
            <p:ph type="body" sz="quarter" idx="13"/>
          </p:nvPr>
        </p:nvSpPr>
        <p:spPr/>
        <p:txBody>
          <a:bodyPr lIns="91440" tIns="45720" rIns="91440" bIns="45720" anchor="t"/>
          <a:lstStyle/>
          <a:p>
            <a:pPr algn="just">
              <a:buNone/>
            </a:pPr>
            <a:endParaRPr lang="en-US">
              <a:latin typeface="Calibri"/>
              <a:ea typeface="Lato"/>
              <a:cs typeface="Calibri"/>
            </a:endParaRPr>
          </a:p>
          <a:p>
            <a:pPr algn="just">
              <a:buNone/>
            </a:pPr>
            <a:r>
              <a:rPr lang="en-US">
                <a:latin typeface="Calibri"/>
                <a:ea typeface="Lato"/>
                <a:cs typeface="Calibri"/>
              </a:rPr>
              <a:t>•</a:t>
            </a:r>
            <a:r>
              <a:rPr lang="en-US" err="1">
                <a:latin typeface="Calibri"/>
                <a:ea typeface="Lato"/>
                <a:cs typeface="Calibri"/>
              </a:rPr>
              <a:t>Nắm</a:t>
            </a:r>
            <a:r>
              <a:rPr lang="en-US">
                <a:latin typeface="Calibri"/>
                <a:ea typeface="Lato"/>
                <a:cs typeface="Calibri"/>
              </a:rPr>
              <a:t> </a:t>
            </a:r>
            <a:r>
              <a:rPr lang="en-US" err="1">
                <a:latin typeface="Calibri"/>
                <a:ea typeface="Lato"/>
                <a:cs typeface="Calibri"/>
              </a:rPr>
              <a:t>bắt</a:t>
            </a:r>
            <a:r>
              <a:rPr lang="en-US">
                <a:latin typeface="Calibri"/>
                <a:ea typeface="Lato"/>
                <a:cs typeface="Calibri"/>
              </a:rPr>
              <a:t> </a:t>
            </a:r>
            <a:r>
              <a:rPr lang="en-US" err="1">
                <a:latin typeface="Calibri"/>
                <a:ea typeface="Lato"/>
                <a:cs typeface="Calibri"/>
              </a:rPr>
              <a:t>ngữ</a:t>
            </a:r>
            <a:r>
              <a:rPr lang="en-US">
                <a:latin typeface="Calibri"/>
                <a:ea typeface="Lato"/>
                <a:cs typeface="Calibri"/>
              </a:rPr>
              <a:t> </a:t>
            </a:r>
            <a:r>
              <a:rPr lang="en-US" err="1">
                <a:latin typeface="Calibri"/>
                <a:ea typeface="Lato"/>
                <a:cs typeface="Calibri"/>
              </a:rPr>
              <a:t>cảnh</a:t>
            </a:r>
            <a:r>
              <a:rPr lang="en-US">
                <a:latin typeface="Calibri"/>
                <a:ea typeface="Lato"/>
                <a:cs typeface="Calibri"/>
              </a:rPr>
              <a:t> </a:t>
            </a:r>
            <a:r>
              <a:rPr lang="en-US" err="1">
                <a:latin typeface="Calibri"/>
                <a:ea typeface="Lato"/>
                <a:cs typeface="Calibri"/>
              </a:rPr>
              <a:t>tốt</a:t>
            </a:r>
            <a:r>
              <a:rPr lang="en-US">
                <a:latin typeface="Calibri"/>
                <a:ea typeface="Lato"/>
                <a:cs typeface="Calibri"/>
              </a:rPr>
              <a:t> </a:t>
            </a:r>
            <a:r>
              <a:rPr lang="en-US" err="1">
                <a:latin typeface="Calibri"/>
                <a:ea typeface="Lato"/>
                <a:cs typeface="Calibri"/>
              </a:rPr>
              <a:t>hơn</a:t>
            </a:r>
            <a:r>
              <a:rPr lang="en-US">
                <a:latin typeface="Calibri"/>
                <a:ea typeface="Lato"/>
                <a:cs typeface="Calibri"/>
              </a:rPr>
              <a:t>: </a:t>
            </a:r>
            <a:r>
              <a:rPr lang="en-US" err="1">
                <a:latin typeface="Calibri"/>
                <a:ea typeface="Lato"/>
                <a:cs typeface="Calibri"/>
              </a:rPr>
              <a:t>Khả</a:t>
            </a:r>
            <a:r>
              <a:rPr lang="en-US">
                <a:latin typeface="Calibri"/>
                <a:ea typeface="Lato"/>
                <a:cs typeface="Calibri"/>
              </a:rPr>
              <a:t> </a:t>
            </a:r>
            <a:r>
              <a:rPr lang="en-US" err="1">
                <a:latin typeface="Calibri"/>
                <a:ea typeface="Lato"/>
                <a:cs typeface="Calibri"/>
              </a:rPr>
              <a:t>năng</a:t>
            </a:r>
            <a:r>
              <a:rPr lang="en-US">
                <a:latin typeface="Calibri"/>
                <a:ea typeface="Lato"/>
                <a:cs typeface="Calibri"/>
              </a:rPr>
              <a:t> </a:t>
            </a:r>
            <a:r>
              <a:rPr lang="en-US" err="1">
                <a:latin typeface="Calibri"/>
                <a:ea typeface="Lato"/>
                <a:cs typeface="Calibri"/>
              </a:rPr>
              <a:t>nắm</a:t>
            </a:r>
            <a:r>
              <a:rPr lang="en-US">
                <a:latin typeface="Calibri"/>
                <a:ea typeface="Lato"/>
                <a:cs typeface="Calibri"/>
              </a:rPr>
              <a:t> </a:t>
            </a:r>
            <a:r>
              <a:rPr lang="en-US" err="1">
                <a:latin typeface="Calibri"/>
                <a:ea typeface="Lato"/>
                <a:cs typeface="Calibri"/>
              </a:rPr>
              <a:t>bắt</a:t>
            </a:r>
            <a:r>
              <a:rPr lang="en-US">
                <a:latin typeface="Calibri"/>
                <a:ea typeface="Lato"/>
                <a:cs typeface="Calibri"/>
              </a:rPr>
              <a:t> </a:t>
            </a:r>
            <a:r>
              <a:rPr lang="en-US" err="1">
                <a:latin typeface="Calibri"/>
                <a:ea typeface="Lato"/>
                <a:cs typeface="Calibri"/>
              </a:rPr>
              <a:t>thông</a:t>
            </a:r>
            <a:r>
              <a:rPr lang="en-US">
                <a:latin typeface="Calibri"/>
                <a:ea typeface="Lato"/>
                <a:cs typeface="Calibri"/>
              </a:rPr>
              <a:t> tin </a:t>
            </a:r>
            <a:r>
              <a:rPr lang="en-US" err="1">
                <a:latin typeface="Calibri"/>
                <a:ea typeface="Lato"/>
                <a:cs typeface="Calibri"/>
              </a:rPr>
              <a:t>từ</a:t>
            </a:r>
            <a:r>
              <a:rPr lang="en-US">
                <a:latin typeface="Calibri"/>
                <a:ea typeface="Lato"/>
                <a:cs typeface="Calibri"/>
              </a:rPr>
              <a:t> </a:t>
            </a:r>
            <a:r>
              <a:rPr lang="en-US" err="1">
                <a:latin typeface="Calibri"/>
                <a:ea typeface="Lato"/>
                <a:cs typeface="Calibri"/>
              </a:rPr>
              <a:t>cả</a:t>
            </a:r>
            <a:r>
              <a:rPr lang="en-US">
                <a:latin typeface="Calibri"/>
                <a:ea typeface="Lato"/>
                <a:cs typeface="Calibri"/>
              </a:rPr>
              <a:t> </a:t>
            </a:r>
            <a:r>
              <a:rPr lang="en-US" err="1">
                <a:latin typeface="Calibri"/>
                <a:ea typeface="Lato"/>
                <a:cs typeface="Calibri"/>
              </a:rPr>
              <a:t>hai</a:t>
            </a:r>
            <a:r>
              <a:rPr lang="en-US">
                <a:latin typeface="Calibri"/>
                <a:ea typeface="Lato"/>
                <a:cs typeface="Calibri"/>
              </a:rPr>
              <a:t> </a:t>
            </a:r>
            <a:r>
              <a:rPr lang="en-US" err="1">
                <a:latin typeface="Calibri"/>
                <a:ea typeface="Lato"/>
                <a:cs typeface="Calibri"/>
              </a:rPr>
              <a:t>chiều</a:t>
            </a:r>
            <a:r>
              <a:rPr lang="en-US">
                <a:latin typeface="Calibri"/>
                <a:ea typeface="Lato"/>
                <a:cs typeface="Calibri"/>
              </a:rPr>
              <a:t> </a:t>
            </a:r>
            <a:r>
              <a:rPr lang="en-US" err="1">
                <a:latin typeface="Calibri"/>
                <a:ea typeface="Lato"/>
                <a:cs typeface="Calibri"/>
              </a:rPr>
              <a:t>thời</a:t>
            </a:r>
            <a:r>
              <a:rPr lang="en-US">
                <a:latin typeface="Calibri"/>
                <a:ea typeface="Lato"/>
                <a:cs typeface="Calibri"/>
              </a:rPr>
              <a:t> </a:t>
            </a:r>
            <a:r>
              <a:rPr lang="en-US" err="1">
                <a:latin typeface="Calibri"/>
                <a:ea typeface="Lato"/>
                <a:cs typeface="Calibri"/>
              </a:rPr>
              <a:t>gian</a:t>
            </a:r>
            <a:r>
              <a:rPr lang="en-US">
                <a:latin typeface="Calibri"/>
                <a:ea typeface="Lato"/>
                <a:cs typeface="Calibri"/>
              </a:rPr>
              <a:t>.</a:t>
            </a:r>
            <a:endParaRPr lang="vi-VN">
              <a:ea typeface="Lato"/>
            </a:endParaRPr>
          </a:p>
          <a:p>
            <a:pPr algn="just">
              <a:buNone/>
            </a:pPr>
            <a:r>
              <a:rPr lang="en-US">
                <a:latin typeface="Calibri"/>
                <a:ea typeface="Lato"/>
                <a:cs typeface="Calibri"/>
              </a:rPr>
              <a:t>• </a:t>
            </a:r>
            <a:r>
              <a:rPr lang="en-US" err="1">
                <a:latin typeface="Calibri"/>
                <a:ea typeface="Lato"/>
                <a:cs typeface="Calibri"/>
              </a:rPr>
              <a:t>Giải</a:t>
            </a:r>
            <a:r>
              <a:rPr lang="en-US">
                <a:latin typeface="Calibri"/>
                <a:ea typeface="Lato"/>
                <a:cs typeface="Calibri"/>
              </a:rPr>
              <a:t> </a:t>
            </a:r>
            <a:r>
              <a:rPr lang="en-US" err="1">
                <a:latin typeface="Calibri"/>
                <a:ea typeface="Lato"/>
                <a:cs typeface="Calibri"/>
              </a:rPr>
              <a:t>quyết</a:t>
            </a:r>
            <a:r>
              <a:rPr lang="en-US">
                <a:latin typeface="Calibri"/>
                <a:ea typeface="Lato"/>
                <a:cs typeface="Calibri"/>
              </a:rPr>
              <a:t> </a:t>
            </a:r>
            <a:r>
              <a:rPr lang="en-US" err="1">
                <a:latin typeface="Calibri"/>
                <a:ea typeface="Lato"/>
                <a:cs typeface="Calibri"/>
              </a:rPr>
              <a:t>vấn</a:t>
            </a:r>
            <a:r>
              <a:rPr lang="en-US">
                <a:latin typeface="Calibri"/>
                <a:ea typeface="Lato"/>
                <a:cs typeface="Calibri"/>
              </a:rPr>
              <a:t> </a:t>
            </a:r>
            <a:r>
              <a:rPr lang="en-US" err="1">
                <a:latin typeface="Calibri"/>
                <a:ea typeface="Lato"/>
                <a:cs typeface="Calibri"/>
              </a:rPr>
              <a:t>đề</a:t>
            </a:r>
            <a:r>
              <a:rPr lang="en-US">
                <a:latin typeface="Calibri"/>
                <a:ea typeface="Lato"/>
                <a:cs typeface="Calibri"/>
              </a:rPr>
              <a:t> </a:t>
            </a:r>
            <a:r>
              <a:rPr lang="en-US" err="1">
                <a:latin typeface="Calibri"/>
                <a:ea typeface="Lato"/>
                <a:cs typeface="Calibri"/>
              </a:rPr>
              <a:t>biến</a:t>
            </a:r>
            <a:r>
              <a:rPr lang="en-US">
                <a:latin typeface="Calibri"/>
                <a:ea typeface="Lato"/>
                <a:cs typeface="Calibri"/>
              </a:rPr>
              <a:t> </a:t>
            </a:r>
            <a:r>
              <a:rPr lang="en-US" err="1">
                <a:latin typeface="Calibri"/>
                <a:ea typeface="Lato"/>
                <a:cs typeface="Calibri"/>
              </a:rPr>
              <a:t>mất</a:t>
            </a:r>
            <a:r>
              <a:rPr lang="en-US">
                <a:latin typeface="Calibri"/>
                <a:ea typeface="Lato"/>
                <a:cs typeface="Calibri"/>
              </a:rPr>
              <a:t> </a:t>
            </a:r>
            <a:r>
              <a:rPr lang="en-US" err="1">
                <a:latin typeface="Calibri"/>
                <a:ea typeface="Lato"/>
                <a:cs typeface="Calibri"/>
              </a:rPr>
              <a:t>và</a:t>
            </a:r>
            <a:r>
              <a:rPr lang="en-US">
                <a:latin typeface="Calibri"/>
                <a:ea typeface="Lato"/>
                <a:cs typeface="Calibri"/>
              </a:rPr>
              <a:t> </a:t>
            </a:r>
            <a:r>
              <a:rPr lang="en-US" err="1">
                <a:latin typeface="Calibri"/>
                <a:ea typeface="Lato"/>
                <a:cs typeface="Calibri"/>
              </a:rPr>
              <a:t>bùng</a:t>
            </a:r>
            <a:r>
              <a:rPr lang="en-US">
                <a:latin typeface="Calibri"/>
                <a:ea typeface="Lato"/>
                <a:cs typeface="Calibri"/>
              </a:rPr>
              <a:t> </a:t>
            </a:r>
            <a:r>
              <a:rPr lang="en-US" err="1">
                <a:latin typeface="Calibri"/>
                <a:ea typeface="Lato"/>
                <a:cs typeface="Calibri"/>
              </a:rPr>
              <a:t>nổ</a:t>
            </a:r>
            <a:r>
              <a:rPr lang="en-US">
                <a:latin typeface="Calibri"/>
                <a:ea typeface="Lato"/>
                <a:cs typeface="Calibri"/>
              </a:rPr>
              <a:t> gradient: </a:t>
            </a:r>
            <a:r>
              <a:rPr lang="en-US" err="1">
                <a:latin typeface="Calibri"/>
                <a:ea typeface="Lato"/>
                <a:cs typeface="Calibri"/>
              </a:rPr>
              <a:t>Nhờ</a:t>
            </a:r>
            <a:r>
              <a:rPr lang="en-US">
                <a:latin typeface="Calibri"/>
                <a:ea typeface="Lato"/>
                <a:cs typeface="Calibri"/>
              </a:rPr>
              <a:t> </a:t>
            </a:r>
            <a:r>
              <a:rPr lang="en-US" err="1">
                <a:latin typeface="Calibri"/>
                <a:ea typeface="Lato"/>
                <a:cs typeface="Calibri"/>
              </a:rPr>
              <a:t>cơ</a:t>
            </a:r>
            <a:r>
              <a:rPr lang="en-US">
                <a:latin typeface="Calibri"/>
                <a:ea typeface="Lato"/>
                <a:cs typeface="Calibri"/>
              </a:rPr>
              <a:t> </a:t>
            </a:r>
            <a:r>
              <a:rPr lang="en-US" err="1">
                <a:latin typeface="Calibri"/>
                <a:ea typeface="Lato"/>
                <a:cs typeface="Calibri"/>
              </a:rPr>
              <a:t>chế</a:t>
            </a:r>
            <a:r>
              <a:rPr lang="en-US">
                <a:latin typeface="Calibri"/>
                <a:ea typeface="Lato"/>
                <a:cs typeface="Calibri"/>
              </a:rPr>
              <a:t> </a:t>
            </a:r>
            <a:r>
              <a:rPr lang="en-US" err="1">
                <a:latin typeface="Calibri"/>
                <a:ea typeface="Lato"/>
                <a:cs typeface="Calibri"/>
              </a:rPr>
              <a:t>cổng</a:t>
            </a:r>
            <a:r>
              <a:rPr lang="en-US">
                <a:latin typeface="Calibri"/>
                <a:ea typeface="Lato"/>
                <a:cs typeface="Calibri"/>
              </a:rPr>
              <a:t> </a:t>
            </a:r>
            <a:r>
              <a:rPr lang="en-US" err="1">
                <a:latin typeface="Calibri"/>
                <a:ea typeface="Lato"/>
                <a:cs typeface="Calibri"/>
              </a:rPr>
              <a:t>như</a:t>
            </a:r>
            <a:r>
              <a:rPr lang="en-US">
                <a:latin typeface="Calibri"/>
                <a:ea typeface="Lato"/>
                <a:cs typeface="Calibri"/>
              </a:rPr>
              <a:t> LSTM.</a:t>
            </a:r>
            <a:endParaRPr lang="en-US">
              <a:ea typeface="Lato"/>
            </a:endParaRPr>
          </a:p>
          <a:p>
            <a:pPr marL="0" indent="0">
              <a:buNone/>
            </a:pPr>
            <a:endParaRPr lang="en-US"/>
          </a:p>
        </p:txBody>
      </p:sp>
    </p:spTree>
    <p:extLst>
      <p:ext uri="{BB962C8B-B14F-4D97-AF65-F5344CB8AC3E}">
        <p14:creationId xmlns:p14="http://schemas.microsoft.com/office/powerpoint/2010/main" val="39968128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A5FD9F-F079-E7CB-275B-4B407F7320C6}"/>
              </a:ext>
            </a:extLst>
          </p:cNvPr>
          <p:cNvSpPr>
            <a:spLocks noGrp="1"/>
          </p:cNvSpPr>
          <p:nvPr>
            <p:ph type="sldNum" sz="quarter" idx="12"/>
          </p:nvPr>
        </p:nvSpPr>
        <p:spPr/>
        <p:txBody>
          <a:bodyPr/>
          <a:lstStyle/>
          <a:p>
            <a:fld id="{9EA0BE3B-158A-4EDF-80DC-E394A0D1600F}" type="slidenum">
              <a:rPr lang="en-US" smtClean="0"/>
              <a:pPr/>
              <a:t>23</a:t>
            </a:fld>
            <a:endParaRPr lang="en-US"/>
          </a:p>
        </p:txBody>
      </p:sp>
      <p:sp>
        <p:nvSpPr>
          <p:cNvPr id="3" name="Title 2">
            <a:extLst>
              <a:ext uri="{FF2B5EF4-FFF2-40B4-BE49-F238E27FC236}">
                <a16:creationId xmlns:a16="http://schemas.microsoft.com/office/drawing/2014/main" id="{CE73DABA-0E07-DDEE-86EE-B4224D9C9822}"/>
              </a:ext>
            </a:extLst>
          </p:cNvPr>
          <p:cNvSpPr>
            <a:spLocks noGrp="1"/>
          </p:cNvSpPr>
          <p:nvPr>
            <p:ph type="title"/>
          </p:nvPr>
        </p:nvSpPr>
        <p:spPr/>
        <p:txBody>
          <a:bodyPr lIns="91440" tIns="45720" rIns="91440" bIns="45720" anchor="t"/>
          <a:lstStyle/>
          <a:p>
            <a:r>
              <a:rPr lang="en-US" sz="3600" b="0" dirty="0" err="1">
                <a:latin typeface="Calibri"/>
                <a:ea typeface="Lato"/>
                <a:cs typeface="Calibri"/>
              </a:rPr>
              <a:t>Nhược</a:t>
            </a:r>
            <a:r>
              <a:rPr lang="en-US" sz="3600" b="0" dirty="0">
                <a:latin typeface="Calibri"/>
                <a:ea typeface="Lato"/>
                <a:cs typeface="Calibri"/>
              </a:rPr>
              <a:t> </a:t>
            </a:r>
            <a:r>
              <a:rPr lang="en-US" sz="3600" b="0" dirty="0" err="1">
                <a:latin typeface="Calibri"/>
                <a:ea typeface="Lato"/>
                <a:cs typeface="Calibri"/>
              </a:rPr>
              <a:t>điểm</a:t>
            </a:r>
            <a:r>
              <a:rPr lang="en-US" sz="3600" b="0" dirty="0">
                <a:latin typeface="Calibri"/>
                <a:ea typeface="Lato"/>
                <a:cs typeface="Calibri"/>
              </a:rPr>
              <a:t> </a:t>
            </a:r>
            <a:r>
              <a:rPr lang="en-US" sz="3600" b="0" dirty="0" err="1">
                <a:latin typeface="Calibri"/>
                <a:ea typeface="Lato"/>
                <a:cs typeface="Calibri"/>
              </a:rPr>
              <a:t>của</a:t>
            </a:r>
            <a:r>
              <a:rPr lang="en-US" sz="3600" b="0" dirty="0">
                <a:latin typeface="Calibri"/>
                <a:ea typeface="Lato"/>
                <a:cs typeface="Calibri"/>
              </a:rPr>
              <a:t> </a:t>
            </a:r>
            <a:r>
              <a:rPr lang="en-US" sz="3600" b="0" dirty="0" err="1">
                <a:latin typeface="Calibri"/>
                <a:ea typeface="Lato"/>
                <a:cs typeface="Calibri"/>
              </a:rPr>
              <a:t>BiLSTM</a:t>
            </a:r>
            <a:endParaRPr lang="vi-VN" sz="2000" dirty="0">
              <a:ea typeface="Lato"/>
            </a:endParaRPr>
          </a:p>
        </p:txBody>
      </p:sp>
      <p:sp>
        <p:nvSpPr>
          <p:cNvPr id="4" name="Text Placeholder 3">
            <a:extLst>
              <a:ext uri="{FF2B5EF4-FFF2-40B4-BE49-F238E27FC236}">
                <a16:creationId xmlns:a16="http://schemas.microsoft.com/office/drawing/2014/main" id="{D7A5E0C5-7F9C-BDE6-162B-F94E54DA8B01}"/>
              </a:ext>
            </a:extLst>
          </p:cNvPr>
          <p:cNvSpPr>
            <a:spLocks noGrp="1"/>
          </p:cNvSpPr>
          <p:nvPr>
            <p:ph type="body" sz="quarter" idx="13"/>
          </p:nvPr>
        </p:nvSpPr>
        <p:spPr/>
        <p:txBody>
          <a:bodyPr lIns="91440" tIns="45720" rIns="91440" bIns="45720" anchor="t"/>
          <a:lstStyle/>
          <a:p>
            <a:pPr algn="just">
              <a:buNone/>
            </a:pPr>
            <a:r>
              <a:rPr lang="en-US">
                <a:latin typeface="Calibri"/>
                <a:ea typeface="Lato"/>
                <a:cs typeface="Calibri"/>
              </a:rPr>
              <a:t>• </a:t>
            </a:r>
            <a:r>
              <a:rPr lang="en-US" err="1">
                <a:latin typeface="Calibri"/>
                <a:ea typeface="Lato"/>
                <a:cs typeface="Calibri"/>
              </a:rPr>
              <a:t>Tính</a:t>
            </a:r>
            <a:r>
              <a:rPr lang="en-US">
                <a:latin typeface="Calibri"/>
                <a:ea typeface="Lato"/>
                <a:cs typeface="Calibri"/>
              </a:rPr>
              <a:t> </a:t>
            </a:r>
            <a:r>
              <a:rPr lang="en-US" err="1">
                <a:latin typeface="Calibri"/>
                <a:ea typeface="Lato"/>
                <a:cs typeface="Calibri"/>
              </a:rPr>
              <a:t>toán</a:t>
            </a:r>
            <a:r>
              <a:rPr lang="en-US">
                <a:latin typeface="Calibri"/>
                <a:ea typeface="Lato"/>
                <a:cs typeface="Calibri"/>
              </a:rPr>
              <a:t> </a:t>
            </a:r>
            <a:r>
              <a:rPr lang="en-US" err="1">
                <a:latin typeface="Calibri"/>
                <a:ea typeface="Lato"/>
                <a:cs typeface="Calibri"/>
              </a:rPr>
              <a:t>phức</a:t>
            </a:r>
            <a:r>
              <a:rPr lang="en-US">
                <a:latin typeface="Calibri"/>
                <a:ea typeface="Lato"/>
                <a:cs typeface="Calibri"/>
              </a:rPr>
              <a:t> </a:t>
            </a:r>
            <a:r>
              <a:rPr lang="en-US" err="1">
                <a:latin typeface="Calibri"/>
                <a:ea typeface="Lato"/>
                <a:cs typeface="Calibri"/>
              </a:rPr>
              <a:t>tạp</a:t>
            </a:r>
            <a:r>
              <a:rPr lang="en-US">
                <a:latin typeface="Calibri"/>
                <a:ea typeface="Lato"/>
                <a:cs typeface="Calibri"/>
              </a:rPr>
              <a:t> </a:t>
            </a:r>
            <a:r>
              <a:rPr lang="en-US" err="1">
                <a:latin typeface="Calibri"/>
                <a:ea typeface="Lato"/>
                <a:cs typeface="Calibri"/>
              </a:rPr>
              <a:t>hơn</a:t>
            </a:r>
            <a:r>
              <a:rPr lang="en-US">
                <a:latin typeface="Calibri"/>
                <a:ea typeface="Lato"/>
                <a:cs typeface="Calibri"/>
              </a:rPr>
              <a:t>: </a:t>
            </a:r>
            <a:r>
              <a:rPr lang="en-US" err="1">
                <a:latin typeface="Calibri"/>
                <a:ea typeface="Lato"/>
                <a:cs typeface="Calibri"/>
              </a:rPr>
              <a:t>Yêu</a:t>
            </a:r>
            <a:r>
              <a:rPr lang="en-US">
                <a:latin typeface="Calibri"/>
                <a:ea typeface="Lato"/>
                <a:cs typeface="Calibri"/>
              </a:rPr>
              <a:t> </a:t>
            </a:r>
            <a:r>
              <a:rPr lang="en-US" err="1">
                <a:latin typeface="Calibri"/>
                <a:ea typeface="Lato"/>
                <a:cs typeface="Calibri"/>
              </a:rPr>
              <a:t>cầu</a:t>
            </a:r>
            <a:r>
              <a:rPr lang="en-US">
                <a:latin typeface="Calibri"/>
                <a:ea typeface="Lato"/>
                <a:cs typeface="Calibri"/>
              </a:rPr>
              <a:t> </a:t>
            </a:r>
            <a:r>
              <a:rPr lang="en-US" err="1">
                <a:latin typeface="Calibri"/>
                <a:ea typeface="Lato"/>
                <a:cs typeface="Calibri"/>
              </a:rPr>
              <a:t>tài</a:t>
            </a:r>
            <a:r>
              <a:rPr lang="en-US">
                <a:latin typeface="Calibri"/>
                <a:ea typeface="Lato"/>
                <a:cs typeface="Calibri"/>
              </a:rPr>
              <a:t> </a:t>
            </a:r>
            <a:r>
              <a:rPr lang="en-US" err="1">
                <a:latin typeface="Calibri"/>
                <a:ea typeface="Lato"/>
                <a:cs typeface="Calibri"/>
              </a:rPr>
              <a:t>nguyên</a:t>
            </a:r>
            <a:r>
              <a:rPr lang="en-US">
                <a:latin typeface="Calibri"/>
                <a:ea typeface="Lato"/>
                <a:cs typeface="Calibri"/>
              </a:rPr>
              <a:t> </a:t>
            </a:r>
            <a:r>
              <a:rPr lang="en-US" err="1">
                <a:latin typeface="Calibri"/>
                <a:ea typeface="Lato"/>
                <a:cs typeface="Calibri"/>
              </a:rPr>
              <a:t>tính</a:t>
            </a:r>
            <a:r>
              <a:rPr lang="en-US">
                <a:latin typeface="Calibri"/>
                <a:ea typeface="Lato"/>
                <a:cs typeface="Calibri"/>
              </a:rPr>
              <a:t> </a:t>
            </a:r>
            <a:r>
              <a:rPr lang="en-US" err="1">
                <a:latin typeface="Calibri"/>
                <a:ea typeface="Lato"/>
                <a:cs typeface="Calibri"/>
              </a:rPr>
              <a:t>toán</a:t>
            </a:r>
            <a:r>
              <a:rPr lang="en-US">
                <a:latin typeface="Calibri"/>
                <a:ea typeface="Lato"/>
                <a:cs typeface="Calibri"/>
              </a:rPr>
              <a:t> </a:t>
            </a:r>
            <a:r>
              <a:rPr lang="en-US" err="1">
                <a:latin typeface="Calibri"/>
                <a:ea typeface="Lato"/>
                <a:cs typeface="Calibri"/>
              </a:rPr>
              <a:t>lớn</a:t>
            </a:r>
            <a:r>
              <a:rPr lang="en-US">
                <a:latin typeface="Calibri"/>
                <a:ea typeface="Lato"/>
                <a:cs typeface="Calibri"/>
              </a:rPr>
              <a:t> </a:t>
            </a:r>
            <a:r>
              <a:rPr lang="en-US" err="1">
                <a:latin typeface="Calibri"/>
                <a:ea typeface="Lato"/>
                <a:cs typeface="Calibri"/>
              </a:rPr>
              <a:t>hơn</a:t>
            </a:r>
            <a:r>
              <a:rPr lang="en-US">
                <a:latin typeface="Calibri"/>
                <a:ea typeface="Lato"/>
                <a:cs typeface="Calibri"/>
              </a:rPr>
              <a:t>.</a:t>
            </a:r>
            <a:endParaRPr lang="vi-VN">
              <a:ea typeface="Lato"/>
            </a:endParaRPr>
          </a:p>
          <a:p>
            <a:pPr algn="just">
              <a:buNone/>
            </a:pPr>
            <a:r>
              <a:rPr lang="en-US">
                <a:latin typeface="Calibri"/>
                <a:ea typeface="Lato"/>
                <a:cs typeface="Calibri"/>
              </a:rPr>
              <a:t>• </a:t>
            </a:r>
            <a:r>
              <a:rPr lang="en-US" err="1">
                <a:latin typeface="Calibri"/>
                <a:ea typeface="Lato"/>
                <a:cs typeface="Calibri"/>
              </a:rPr>
              <a:t>Độ</a:t>
            </a:r>
            <a:r>
              <a:rPr lang="en-US">
                <a:latin typeface="Calibri"/>
                <a:ea typeface="Lato"/>
                <a:cs typeface="Calibri"/>
              </a:rPr>
              <a:t> </a:t>
            </a:r>
            <a:r>
              <a:rPr lang="en-US" err="1">
                <a:latin typeface="Calibri"/>
                <a:ea typeface="Lato"/>
                <a:cs typeface="Calibri"/>
              </a:rPr>
              <a:t>trễ</a:t>
            </a:r>
            <a:r>
              <a:rPr lang="en-US">
                <a:latin typeface="Calibri"/>
                <a:ea typeface="Lato"/>
                <a:cs typeface="Calibri"/>
              </a:rPr>
              <a:t> </a:t>
            </a:r>
            <a:r>
              <a:rPr lang="en-US" err="1">
                <a:latin typeface="Calibri"/>
                <a:ea typeface="Lato"/>
                <a:cs typeface="Calibri"/>
              </a:rPr>
              <a:t>trong</a:t>
            </a:r>
            <a:r>
              <a:rPr lang="en-US">
                <a:latin typeface="Calibri"/>
                <a:ea typeface="Lato"/>
                <a:cs typeface="Calibri"/>
              </a:rPr>
              <a:t> </a:t>
            </a:r>
            <a:r>
              <a:rPr lang="en-US" err="1">
                <a:latin typeface="Calibri"/>
                <a:ea typeface="Lato"/>
                <a:cs typeface="Calibri"/>
              </a:rPr>
              <a:t>xử</a:t>
            </a:r>
            <a:r>
              <a:rPr lang="en-US">
                <a:latin typeface="Calibri"/>
                <a:ea typeface="Lato"/>
                <a:cs typeface="Calibri"/>
              </a:rPr>
              <a:t> </a:t>
            </a:r>
            <a:r>
              <a:rPr lang="en-US" err="1">
                <a:latin typeface="Calibri"/>
                <a:ea typeface="Lato"/>
                <a:cs typeface="Calibri"/>
              </a:rPr>
              <a:t>lý</a:t>
            </a:r>
            <a:r>
              <a:rPr lang="en-US">
                <a:latin typeface="Calibri"/>
                <a:ea typeface="Lato"/>
                <a:cs typeface="Calibri"/>
              </a:rPr>
              <a:t> </a:t>
            </a:r>
            <a:r>
              <a:rPr lang="en-US" err="1">
                <a:latin typeface="Calibri"/>
                <a:ea typeface="Lato"/>
                <a:cs typeface="Calibri"/>
              </a:rPr>
              <a:t>thời</a:t>
            </a:r>
            <a:r>
              <a:rPr lang="en-US">
                <a:latin typeface="Calibri"/>
                <a:ea typeface="Lato"/>
                <a:cs typeface="Calibri"/>
              </a:rPr>
              <a:t> </a:t>
            </a:r>
            <a:r>
              <a:rPr lang="en-US" err="1">
                <a:latin typeface="Calibri"/>
                <a:ea typeface="Lato"/>
                <a:cs typeface="Calibri"/>
              </a:rPr>
              <a:t>gian</a:t>
            </a:r>
            <a:r>
              <a:rPr lang="en-US">
                <a:latin typeface="Calibri"/>
                <a:ea typeface="Lato"/>
                <a:cs typeface="Calibri"/>
              </a:rPr>
              <a:t> </a:t>
            </a:r>
            <a:r>
              <a:rPr lang="en-US" err="1">
                <a:latin typeface="Calibri"/>
                <a:ea typeface="Lato"/>
                <a:cs typeface="Calibri"/>
              </a:rPr>
              <a:t>thực</a:t>
            </a:r>
            <a:r>
              <a:rPr lang="en-US">
                <a:latin typeface="Calibri"/>
                <a:ea typeface="Lato"/>
                <a:cs typeface="Calibri"/>
              </a:rPr>
              <a:t>: Do </a:t>
            </a:r>
            <a:r>
              <a:rPr lang="en-US" err="1">
                <a:latin typeface="Calibri"/>
                <a:ea typeface="Lato"/>
                <a:cs typeface="Calibri"/>
              </a:rPr>
              <a:t>phải</a:t>
            </a:r>
            <a:r>
              <a:rPr lang="en-US">
                <a:latin typeface="Calibri"/>
                <a:ea typeface="Lato"/>
                <a:cs typeface="Calibri"/>
              </a:rPr>
              <a:t> </a:t>
            </a:r>
            <a:r>
              <a:rPr lang="en-US" err="1">
                <a:latin typeface="Calibri"/>
                <a:ea typeface="Lato"/>
                <a:cs typeface="Calibri"/>
              </a:rPr>
              <a:t>xử</a:t>
            </a:r>
            <a:r>
              <a:rPr lang="en-US">
                <a:latin typeface="Calibri"/>
                <a:ea typeface="Lato"/>
                <a:cs typeface="Calibri"/>
              </a:rPr>
              <a:t> </a:t>
            </a:r>
            <a:r>
              <a:rPr lang="en-US" err="1">
                <a:latin typeface="Calibri"/>
                <a:ea typeface="Lato"/>
                <a:cs typeface="Calibri"/>
              </a:rPr>
              <a:t>lý</a:t>
            </a:r>
            <a:r>
              <a:rPr lang="en-US">
                <a:latin typeface="Calibri"/>
                <a:ea typeface="Lato"/>
                <a:cs typeface="Calibri"/>
              </a:rPr>
              <a:t> </a:t>
            </a:r>
            <a:r>
              <a:rPr lang="en-US" err="1">
                <a:latin typeface="Calibri"/>
                <a:ea typeface="Lato"/>
                <a:cs typeface="Calibri"/>
              </a:rPr>
              <a:t>dữ</a:t>
            </a:r>
            <a:r>
              <a:rPr lang="en-US">
                <a:latin typeface="Calibri"/>
                <a:ea typeface="Lato"/>
                <a:cs typeface="Calibri"/>
              </a:rPr>
              <a:t> </a:t>
            </a:r>
            <a:r>
              <a:rPr lang="en-US" err="1">
                <a:latin typeface="Calibri"/>
                <a:ea typeface="Lato"/>
                <a:cs typeface="Calibri"/>
              </a:rPr>
              <a:t>liệu</a:t>
            </a:r>
            <a:r>
              <a:rPr lang="en-US">
                <a:latin typeface="Calibri"/>
                <a:ea typeface="Lato"/>
                <a:cs typeface="Calibri"/>
              </a:rPr>
              <a:t> </a:t>
            </a:r>
            <a:r>
              <a:rPr lang="en-US" err="1">
                <a:latin typeface="Calibri"/>
                <a:ea typeface="Lato"/>
                <a:cs typeface="Calibri"/>
              </a:rPr>
              <a:t>theo</a:t>
            </a:r>
            <a:r>
              <a:rPr lang="en-US">
                <a:latin typeface="Calibri"/>
                <a:ea typeface="Lato"/>
                <a:cs typeface="Calibri"/>
              </a:rPr>
              <a:t> </a:t>
            </a:r>
            <a:r>
              <a:rPr lang="en-US" err="1">
                <a:latin typeface="Calibri"/>
                <a:ea typeface="Lato"/>
                <a:cs typeface="Calibri"/>
              </a:rPr>
              <a:t>cả</a:t>
            </a:r>
            <a:r>
              <a:rPr lang="en-US">
                <a:latin typeface="Calibri"/>
                <a:ea typeface="Lato"/>
                <a:cs typeface="Calibri"/>
              </a:rPr>
              <a:t> </a:t>
            </a:r>
            <a:r>
              <a:rPr lang="en-US" err="1">
                <a:latin typeface="Calibri"/>
                <a:ea typeface="Lato"/>
                <a:cs typeface="Calibri"/>
              </a:rPr>
              <a:t>hai</a:t>
            </a:r>
            <a:r>
              <a:rPr lang="en-US">
                <a:latin typeface="Calibri"/>
                <a:ea typeface="Lato"/>
                <a:cs typeface="Calibri"/>
              </a:rPr>
              <a:t> </a:t>
            </a:r>
            <a:r>
              <a:rPr lang="en-US" err="1">
                <a:latin typeface="Calibri"/>
                <a:ea typeface="Lato"/>
                <a:cs typeface="Calibri"/>
              </a:rPr>
              <a:t>chiều</a:t>
            </a:r>
            <a:r>
              <a:rPr lang="en-US">
                <a:latin typeface="Calibri"/>
                <a:ea typeface="Lato"/>
                <a:cs typeface="Calibri"/>
              </a:rPr>
              <a:t>.</a:t>
            </a:r>
            <a:endParaRPr lang="en-US">
              <a:ea typeface="Lato"/>
            </a:endParaRPr>
          </a:p>
          <a:p>
            <a:pPr marL="0" indent="0">
              <a:buNone/>
            </a:pPr>
            <a:endParaRPr lang="en-US"/>
          </a:p>
        </p:txBody>
      </p:sp>
    </p:spTree>
    <p:extLst>
      <p:ext uri="{BB962C8B-B14F-4D97-AF65-F5344CB8AC3E}">
        <p14:creationId xmlns:p14="http://schemas.microsoft.com/office/powerpoint/2010/main" val="926909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67FB4AA9-E9AF-4CE0-A0DC-99D7952890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52760" y="1156064"/>
            <a:ext cx="1527919" cy="458696"/>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1452759" y="2673477"/>
            <a:ext cx="5506862" cy="636594"/>
          </a:xfrm>
          <a:prstGeom prst="rect">
            <a:avLst/>
          </a:prstGeom>
        </p:spPr>
        <p:txBody>
          <a:bodyPr lIns="91440" tIns="45720" rIns="91440" bIns="4572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050" dirty="0">
                <a:latin typeface="Lato"/>
                <a:ea typeface="Lato"/>
                <a:cs typeface="Lato"/>
              </a:rPr>
              <a:t>CTC Loss</a:t>
            </a:r>
            <a:endParaRPr lang="en-US" sz="4050" dirty="0"/>
          </a:p>
        </p:txBody>
      </p:sp>
    </p:spTree>
    <p:extLst>
      <p:ext uri="{BB962C8B-B14F-4D97-AF65-F5344CB8AC3E}">
        <p14:creationId xmlns:p14="http://schemas.microsoft.com/office/powerpoint/2010/main" val="40777265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25</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t>CTC Loss</a:t>
            </a:r>
          </a:p>
        </p:txBody>
      </p:sp>
      <p:sp>
        <p:nvSpPr>
          <p:cNvPr id="4" name="Content Placeholder 3">
            <a:extLst>
              <a:ext uri="{FF2B5EF4-FFF2-40B4-BE49-F238E27FC236}">
                <a16:creationId xmlns:a16="http://schemas.microsoft.com/office/drawing/2014/main" id="{59563378-38F8-4CB3-AF99-2C56FCF55404}"/>
              </a:ext>
            </a:extLst>
          </p:cNvPr>
          <p:cNvSpPr>
            <a:spLocks noGrp="1"/>
          </p:cNvSpPr>
          <p:nvPr>
            <p:ph sz="quarter" idx="13"/>
          </p:nvPr>
        </p:nvSpPr>
        <p:spPr/>
        <p:txBody>
          <a:bodyPr/>
          <a:lstStyle/>
          <a:p>
            <a:r>
              <a:rPr lang="vi-VN"/>
              <a:t>CTC </a:t>
            </a:r>
            <a:r>
              <a:rPr lang="vi-VN" err="1"/>
              <a:t>Loss</a:t>
            </a:r>
            <a:r>
              <a:rPr lang="vi-VN"/>
              <a:t>, hay </a:t>
            </a:r>
            <a:r>
              <a:rPr lang="vi-VN" err="1"/>
              <a:t>Connectionist</a:t>
            </a:r>
            <a:r>
              <a:rPr lang="vi-VN"/>
              <a:t> </a:t>
            </a:r>
            <a:r>
              <a:rPr lang="vi-VN" err="1"/>
              <a:t>Temporal</a:t>
            </a:r>
            <a:r>
              <a:rPr lang="vi-VN"/>
              <a:t> </a:t>
            </a:r>
            <a:r>
              <a:rPr lang="vi-VN" err="1"/>
              <a:t>Classification</a:t>
            </a:r>
            <a:r>
              <a:rPr lang="vi-VN"/>
              <a:t> </a:t>
            </a:r>
            <a:r>
              <a:rPr lang="vi-VN" err="1"/>
              <a:t>Loss</a:t>
            </a:r>
            <a:r>
              <a:rPr lang="vi-VN"/>
              <a:t>, là một hàm mất mát (</a:t>
            </a:r>
            <a:r>
              <a:rPr lang="vi-VN" err="1"/>
              <a:t>loss</a:t>
            </a:r>
            <a:r>
              <a:rPr lang="vi-VN"/>
              <a:t> </a:t>
            </a:r>
            <a:r>
              <a:rPr lang="vi-VN" err="1"/>
              <a:t>function</a:t>
            </a:r>
            <a:r>
              <a:rPr lang="vi-VN"/>
              <a:t>) được sử dụng trong các mô hình học sâu để nhận dạng chuỗi có độ dài thay đổi và không được sắp xếp một cách rõ ràng. Hàm mất mát này được thiết kế đặc biệt cho các bài toán như nhận dạng giọng nói tự động (ASR) và nhận dạng chữ viết tay, nơi mà độ dài của đầu ra (chuỗi ký tự hoặc từ) có thể khác với độ dài của đầu vào (chuỗi tín hiệu âm thanh hoặc hình ảnh).</a:t>
            </a:r>
            <a:endParaRPr lang="en-US"/>
          </a:p>
          <a:p>
            <a:r>
              <a:rPr lang="en-US" err="1"/>
              <a:t>Đặc</a:t>
            </a:r>
            <a:r>
              <a:rPr lang="en-US"/>
              <a:t> </a:t>
            </a:r>
            <a:r>
              <a:rPr lang="en-US" err="1"/>
              <a:t>điểm</a:t>
            </a:r>
            <a:r>
              <a:rPr lang="en-US"/>
              <a:t> CTC Loss:</a:t>
            </a:r>
          </a:p>
          <a:p>
            <a:pPr lvl="1"/>
            <a:r>
              <a:rPr lang="en-US"/>
              <a:t>Cho </a:t>
            </a:r>
            <a:r>
              <a:rPr lang="en-US" err="1"/>
              <a:t>phép</a:t>
            </a:r>
            <a:r>
              <a:rPr lang="en-US"/>
              <a:t> </a:t>
            </a:r>
            <a:r>
              <a:rPr lang="en-US" err="1"/>
              <a:t>đầu</a:t>
            </a:r>
            <a:r>
              <a:rPr lang="en-US"/>
              <a:t> </a:t>
            </a:r>
            <a:r>
              <a:rPr lang="en-US" err="1"/>
              <a:t>vào</a:t>
            </a:r>
            <a:r>
              <a:rPr lang="en-US"/>
              <a:t>, </a:t>
            </a:r>
            <a:r>
              <a:rPr lang="en-US" err="1"/>
              <a:t>đầu</a:t>
            </a:r>
            <a:r>
              <a:rPr lang="en-US"/>
              <a:t> </a:t>
            </a:r>
            <a:r>
              <a:rPr lang="en-US" err="1"/>
              <a:t>ra</a:t>
            </a:r>
            <a:r>
              <a:rPr lang="en-US"/>
              <a:t> </a:t>
            </a:r>
            <a:r>
              <a:rPr lang="en-US" err="1"/>
              <a:t>linh</a:t>
            </a:r>
            <a:r>
              <a:rPr lang="en-US"/>
              <a:t> </a:t>
            </a:r>
            <a:r>
              <a:rPr lang="en-US" err="1"/>
              <a:t>hoạt</a:t>
            </a:r>
            <a:r>
              <a:rPr lang="en-US"/>
              <a:t> </a:t>
            </a:r>
            <a:r>
              <a:rPr lang="en-US" err="1"/>
              <a:t>về</a:t>
            </a:r>
            <a:r>
              <a:rPr lang="en-US"/>
              <a:t> </a:t>
            </a:r>
            <a:r>
              <a:rPr lang="en-US" err="1"/>
              <a:t>độ</a:t>
            </a:r>
            <a:r>
              <a:rPr lang="en-US"/>
              <a:t> </a:t>
            </a:r>
            <a:r>
              <a:rPr lang="en-US" err="1"/>
              <a:t>dài</a:t>
            </a:r>
            <a:r>
              <a:rPr lang="en-US"/>
              <a:t>.</a:t>
            </a:r>
          </a:p>
          <a:p>
            <a:pPr lvl="1"/>
            <a:r>
              <a:rPr lang="en-US" err="1"/>
              <a:t>Sử</a:t>
            </a:r>
            <a:r>
              <a:rPr lang="en-US"/>
              <a:t> </a:t>
            </a:r>
            <a:r>
              <a:rPr lang="en-US" err="1"/>
              <a:t>dụng</a:t>
            </a:r>
            <a:r>
              <a:rPr lang="en-US"/>
              <a:t> </a:t>
            </a:r>
            <a:r>
              <a:rPr lang="en-US" err="1"/>
              <a:t>biểu</a:t>
            </a:r>
            <a:r>
              <a:rPr lang="en-US"/>
              <a:t> </a:t>
            </a:r>
            <a:r>
              <a:rPr lang="en-US" err="1"/>
              <a:t>tượng</a:t>
            </a:r>
            <a:r>
              <a:rPr lang="en-US"/>
              <a:t> </a:t>
            </a:r>
            <a:r>
              <a:rPr lang="en-US" err="1"/>
              <a:t>trống</a:t>
            </a:r>
            <a:endParaRPr lang="en-US"/>
          </a:p>
          <a:p>
            <a:pPr lvl="1"/>
            <a:r>
              <a:rPr lang="en-US" err="1"/>
              <a:t>Tính</a:t>
            </a:r>
            <a:r>
              <a:rPr lang="en-US"/>
              <a:t> </a:t>
            </a:r>
            <a:r>
              <a:rPr lang="en-US" err="1"/>
              <a:t>toán</a:t>
            </a:r>
            <a:r>
              <a:rPr lang="en-US"/>
              <a:t> </a:t>
            </a:r>
            <a:r>
              <a:rPr lang="en-US" err="1"/>
              <a:t>xác</a:t>
            </a:r>
            <a:r>
              <a:rPr lang="en-US"/>
              <a:t> </a:t>
            </a:r>
            <a:r>
              <a:rPr lang="en-US" err="1"/>
              <a:t>suất</a:t>
            </a:r>
            <a:r>
              <a:rPr lang="en-US"/>
              <a:t> </a:t>
            </a:r>
            <a:r>
              <a:rPr lang="en-US" err="1"/>
              <a:t>tổng</a:t>
            </a:r>
            <a:r>
              <a:rPr lang="en-US"/>
              <a:t> </a:t>
            </a:r>
            <a:r>
              <a:rPr lang="en-US" err="1"/>
              <a:t>hợp</a:t>
            </a:r>
            <a:endParaRPr lang="en-US"/>
          </a:p>
        </p:txBody>
      </p:sp>
    </p:spTree>
    <p:extLst>
      <p:ext uri="{BB962C8B-B14F-4D97-AF65-F5344CB8AC3E}">
        <p14:creationId xmlns:p14="http://schemas.microsoft.com/office/powerpoint/2010/main" val="41495863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26</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t>CTC Loss</a:t>
            </a:r>
          </a:p>
        </p:txBody>
      </p:sp>
      <mc:AlternateContent xmlns:mc="http://schemas.openxmlformats.org/markup-compatibility/2006" xmlns:a14="http://schemas.microsoft.com/office/drawing/2010/main">
        <mc:Choice Requires="a14">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349378" y="1602486"/>
                <a:ext cx="8674100" cy="397754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err="1"/>
                  <a:t>Cơ</a:t>
                </a:r>
                <a:r>
                  <a:rPr lang="en-US" sz="2100"/>
                  <a:t> </a:t>
                </a:r>
                <a:r>
                  <a:rPr lang="en-US" sz="2100" err="1"/>
                  <a:t>sở</a:t>
                </a:r>
                <a:r>
                  <a:rPr lang="en-US" sz="2100"/>
                  <a:t> </a:t>
                </a:r>
                <a:r>
                  <a:rPr lang="en-US" sz="2100" err="1"/>
                  <a:t>lý</a:t>
                </a:r>
                <a:r>
                  <a:rPr lang="en-US" sz="2100"/>
                  <a:t> </a:t>
                </a:r>
                <a:r>
                  <a:rPr lang="en-US" sz="2100" err="1"/>
                  <a:t>thuyết</a:t>
                </a:r>
                <a:r>
                  <a:rPr lang="en-US" sz="2100"/>
                  <a:t>:</a:t>
                </a:r>
              </a:p>
              <a:p>
                <a:pPr lvl="1"/>
                <a:r>
                  <a:rPr lang="en-US" sz="1800"/>
                  <a:t> </a:t>
                </a:r>
                <a:r>
                  <a:rPr lang="en-US" sz="1800" err="1"/>
                  <a:t>Tìm</a:t>
                </a:r>
                <a:r>
                  <a:rPr lang="en-US" sz="1800"/>
                  <a:t> y </a:t>
                </a:r>
                <a:r>
                  <a:rPr lang="en-US" sz="1800" err="1"/>
                  <a:t>sao</a:t>
                </a:r>
                <a:r>
                  <a:rPr lang="en-US" sz="1800"/>
                  <a:t> </a:t>
                </a:r>
                <a:r>
                  <a:rPr lang="en-US" sz="1800" err="1"/>
                  <a:t>cho</a:t>
                </a:r>
                <a:r>
                  <a:rPr lang="en-US" sz="1800"/>
                  <a:t> </a:t>
                </a:r>
                <a:r>
                  <a:rPr lang="en-US" sz="1800" err="1"/>
                  <a:t>xác</a:t>
                </a:r>
                <a:r>
                  <a:rPr lang="en-US" sz="1800"/>
                  <a:t> </a:t>
                </a:r>
                <a:r>
                  <a:rPr lang="en-US" sz="1800" err="1"/>
                  <a:t>suất</a:t>
                </a:r>
                <a:r>
                  <a:rPr lang="en-US" sz="1800"/>
                  <a:t> P(</a:t>
                </a:r>
                <a:r>
                  <a:rPr lang="en-US" sz="1800" err="1"/>
                  <a:t>y|x</a:t>
                </a:r>
                <a:r>
                  <a:rPr lang="en-US" sz="1800"/>
                  <a:t>) </a:t>
                </a:r>
                <a:r>
                  <a:rPr lang="en-US" sz="1800" err="1"/>
                  <a:t>cực</a:t>
                </a:r>
                <a:r>
                  <a:rPr lang="en-US" sz="1800"/>
                  <a:t> </a:t>
                </a:r>
                <a:r>
                  <a:rPr lang="en-US" sz="1800" err="1"/>
                  <a:t>đại</a:t>
                </a:r>
                <a:r>
                  <a:rPr lang="en-US" sz="1800"/>
                  <a:t> </a:t>
                </a:r>
                <a:r>
                  <a:rPr lang="en-US" sz="1800" err="1"/>
                  <a:t>với</a:t>
                </a:r>
                <a:r>
                  <a:rPr lang="en-US" sz="1800"/>
                  <a:t>:</a:t>
                </a:r>
              </a:p>
              <a:p>
                <a:pPr lvl="1"/>
                <a:r>
                  <a:rPr lang="en-US" sz="1800"/>
                  <a:t>Trong </a:t>
                </a:r>
                <a:r>
                  <a:rPr lang="en-US" sz="1800" err="1"/>
                  <a:t>đó</a:t>
                </a:r>
                <a:r>
                  <a:rPr lang="en-US" sz="1800"/>
                  <a:t>:</a:t>
                </a:r>
              </a:p>
              <a:p>
                <a:pPr lvl="2"/>
                <a:r>
                  <a:rPr lang="en-US" sz="1500"/>
                  <a:t>x </a:t>
                </a:r>
                <a:r>
                  <a:rPr lang="en-US" sz="1500" err="1"/>
                  <a:t>là</a:t>
                </a:r>
                <a:r>
                  <a:rPr lang="en-US" sz="1500"/>
                  <a:t> </a:t>
                </a:r>
                <a:r>
                  <a:rPr lang="en-US" sz="1500" err="1"/>
                  <a:t>chuỗi</a:t>
                </a:r>
                <a:r>
                  <a:rPr lang="en-US" sz="1500"/>
                  <a:t> </a:t>
                </a:r>
                <a:r>
                  <a:rPr lang="en-US" sz="1500" err="1"/>
                  <a:t>ký</a:t>
                </a:r>
                <a:r>
                  <a:rPr lang="en-US" sz="1500"/>
                  <a:t> </a:t>
                </a:r>
                <a:r>
                  <a:rPr lang="en-US" sz="1500" err="1"/>
                  <a:t>tự</a:t>
                </a:r>
                <a:r>
                  <a:rPr lang="en-US" sz="1500"/>
                  <a:t> </a:t>
                </a:r>
                <a:r>
                  <a:rPr lang="en-US" sz="1500" err="1"/>
                  <a:t>đầu</a:t>
                </a:r>
                <a:r>
                  <a:rPr lang="en-US" sz="1500"/>
                  <a:t> </a:t>
                </a:r>
                <a:r>
                  <a:rPr lang="en-US" sz="1500" err="1"/>
                  <a:t>vào</a:t>
                </a:r>
                <a:r>
                  <a:rPr lang="en-US" sz="1500"/>
                  <a:t> x(x1, x2, … </a:t>
                </a:r>
                <a:r>
                  <a:rPr lang="en-US" sz="1500" err="1"/>
                  <a:t>xT</a:t>
                </a:r>
                <a:r>
                  <a:rPr lang="en-US" sz="1500"/>
                  <a:t>) </a:t>
                </a:r>
              </a:p>
              <a:p>
                <a:pPr lvl="3"/>
                <a:r>
                  <a:rPr lang="en-US" sz="1350"/>
                  <a:t>xi </a:t>
                </a:r>
                <a:r>
                  <a:rPr lang="en-US" sz="1350" err="1"/>
                  <a:t>là</a:t>
                </a:r>
                <a:r>
                  <a:rPr lang="en-US" sz="1350"/>
                  <a:t> vector </a:t>
                </a:r>
                <a:r>
                  <a:rPr lang="en-US" sz="1350" err="1"/>
                  <a:t>xác</a:t>
                </a:r>
                <a:r>
                  <a:rPr lang="en-US" sz="1350"/>
                  <a:t> </a:t>
                </a:r>
                <a:r>
                  <a:rPr lang="en-US" sz="1350" err="1"/>
                  <a:t>suất</a:t>
                </a:r>
                <a:r>
                  <a:rPr lang="en-US" sz="1350"/>
                  <a:t> </a:t>
                </a:r>
                <a:r>
                  <a:rPr lang="en-US" sz="1350" err="1"/>
                  <a:t>các</a:t>
                </a:r>
                <a:r>
                  <a:rPr lang="en-US" sz="1350"/>
                  <a:t> </a:t>
                </a:r>
                <a:r>
                  <a:rPr lang="en-US" sz="1350" err="1"/>
                  <a:t>ký</a:t>
                </a:r>
                <a:r>
                  <a:rPr lang="en-US" sz="1350"/>
                  <a:t> </a:t>
                </a:r>
                <a:r>
                  <a:rPr lang="en-US" sz="1350" err="1"/>
                  <a:t>tự</a:t>
                </a:r>
                <a:r>
                  <a:rPr lang="en-US" sz="1350"/>
                  <a:t> </a:t>
                </a:r>
                <a:r>
                  <a:rPr lang="en-US" sz="1350" err="1"/>
                  <a:t>có</a:t>
                </a:r>
                <a:r>
                  <a:rPr lang="en-US" sz="1350"/>
                  <a:t> </a:t>
                </a:r>
                <a:r>
                  <a:rPr lang="en-US" sz="1350" err="1"/>
                  <a:t>thể</a:t>
                </a:r>
                <a:r>
                  <a:rPr lang="en-US" sz="1350"/>
                  <a:t> </a:t>
                </a:r>
                <a:r>
                  <a:rPr lang="en-US" sz="1350" err="1"/>
                  <a:t>tại</a:t>
                </a:r>
                <a:r>
                  <a:rPr lang="en-US" sz="1350"/>
                  <a:t> </a:t>
                </a:r>
                <a:r>
                  <a:rPr lang="en-US" sz="1350" err="1"/>
                  <a:t>vị</a:t>
                </a:r>
                <a:r>
                  <a:rPr lang="en-US" sz="1350"/>
                  <a:t> </a:t>
                </a:r>
                <a:r>
                  <a:rPr lang="en-US" sz="1350" err="1"/>
                  <a:t>trí</a:t>
                </a:r>
                <a:r>
                  <a:rPr lang="en-US" sz="1350"/>
                  <a:t> </a:t>
                </a:r>
                <a:r>
                  <a:rPr lang="en-US" sz="1350" err="1"/>
                  <a:t>i</a:t>
                </a:r>
                <a:r>
                  <a:rPr lang="en-US" sz="1350"/>
                  <a:t> (bao </a:t>
                </a:r>
                <a:r>
                  <a:rPr lang="en-US" sz="1350" err="1"/>
                  <a:t>gồm</a:t>
                </a:r>
                <a:r>
                  <a:rPr lang="en-US" sz="1350"/>
                  <a:t> </a:t>
                </a:r>
                <a:r>
                  <a:rPr lang="en-US" sz="1350" err="1"/>
                  <a:t>cả</a:t>
                </a:r>
                <a:r>
                  <a:rPr lang="en-US" sz="1350"/>
                  <a:t> </a:t>
                </a:r>
                <a:r>
                  <a:rPr lang="en-US" sz="1350" err="1"/>
                  <a:t>ký</a:t>
                </a:r>
                <a:r>
                  <a:rPr lang="en-US" sz="1350"/>
                  <a:t> </a:t>
                </a:r>
                <a:r>
                  <a:rPr lang="en-US" sz="1350" err="1"/>
                  <a:t>tự</a:t>
                </a:r>
                <a:r>
                  <a:rPr lang="en-US" sz="1350"/>
                  <a:t> </a:t>
                </a:r>
                <a:r>
                  <a:rPr lang="en-US" sz="1350" err="1"/>
                  <a:t>trống</a:t>
                </a:r>
                <a:r>
                  <a:rPr lang="en-US" sz="1350"/>
                  <a:t>)</a:t>
                </a:r>
              </a:p>
              <a:p>
                <a:pPr lvl="2"/>
                <a:r>
                  <a:rPr lang="en-US" sz="1500"/>
                  <a:t>y </a:t>
                </a:r>
                <a:r>
                  <a:rPr lang="en-US" sz="1500" err="1"/>
                  <a:t>là</a:t>
                </a:r>
                <a:r>
                  <a:rPr lang="en-US" sz="1500"/>
                  <a:t> </a:t>
                </a:r>
                <a:r>
                  <a:rPr lang="en-US" sz="1500" err="1"/>
                  <a:t>chuỗi</a:t>
                </a:r>
                <a:r>
                  <a:rPr lang="en-US" sz="1500"/>
                  <a:t> </a:t>
                </a:r>
                <a:r>
                  <a:rPr lang="en-US" sz="1500" err="1"/>
                  <a:t>ký</a:t>
                </a:r>
                <a:r>
                  <a:rPr lang="en-US" sz="1500"/>
                  <a:t> </a:t>
                </a:r>
                <a:r>
                  <a:rPr lang="en-US" sz="1500" err="1"/>
                  <a:t>tự</a:t>
                </a:r>
                <a:r>
                  <a:rPr lang="en-US" sz="1500"/>
                  <a:t> </a:t>
                </a:r>
                <a:r>
                  <a:rPr lang="en-US" sz="1500" err="1"/>
                  <a:t>đầu</a:t>
                </a:r>
                <a:r>
                  <a:rPr lang="en-US" sz="1500"/>
                  <a:t> </a:t>
                </a:r>
                <a:r>
                  <a:rPr lang="en-US" sz="1500" err="1"/>
                  <a:t>ra</a:t>
                </a:r>
                <a:r>
                  <a:rPr lang="en-US" sz="1500"/>
                  <a:t> y(y1, y2, …, </a:t>
                </a:r>
                <a:r>
                  <a:rPr lang="en-US" sz="1500" err="1"/>
                  <a:t>yU</a:t>
                </a:r>
                <a:r>
                  <a:rPr lang="en-US" sz="1500"/>
                  <a:t>)</a:t>
                </a:r>
              </a:p>
              <a:p>
                <a:pPr lvl="2"/>
                <a14:m>
                  <m:oMath xmlns:m="http://schemas.openxmlformats.org/officeDocument/2006/math">
                    <m:r>
                      <m:rPr>
                        <m:brk m:alnAt="7"/>
                      </m:rPr>
                      <a:rPr lang="en-US" sz="1500" b="0" i="1" smtClean="0">
                        <a:latin typeface="Cambria Math" panose="02040503050406030204" pitchFamily="18" charset="0"/>
                        <a:ea typeface="Cambria Math" panose="02040503050406030204" pitchFamily="18" charset="0"/>
                      </a:rPr>
                      <m:t>𝜋</m:t>
                    </m:r>
                  </m:oMath>
                </a14:m>
                <a:r>
                  <a:rPr lang="en-US" sz="1500"/>
                  <a:t> </a:t>
                </a:r>
                <a:r>
                  <a:rPr lang="en-US" sz="1500" err="1"/>
                  <a:t>là</a:t>
                </a:r>
                <a:r>
                  <a:rPr lang="en-US" sz="1500"/>
                  <a:t> </a:t>
                </a:r>
                <a:r>
                  <a:rPr lang="en-US" sz="1500" err="1"/>
                  <a:t>một</a:t>
                </a:r>
                <a:r>
                  <a:rPr lang="en-US" sz="1500"/>
                  <a:t> </a:t>
                </a:r>
                <a:r>
                  <a:rPr lang="en-US" sz="1500" err="1"/>
                  <a:t>sắp</a:t>
                </a:r>
                <a:r>
                  <a:rPr lang="en-US" sz="1500"/>
                  <a:t> </a:t>
                </a:r>
                <a:r>
                  <a:rPr lang="en-US" sz="1500" err="1"/>
                  <a:t>xếp</a:t>
                </a:r>
                <a:r>
                  <a:rPr lang="en-US" sz="1500"/>
                  <a:t> </a:t>
                </a:r>
                <a:r>
                  <a:rPr lang="en-US" sz="1500" err="1"/>
                  <a:t>mở</a:t>
                </a:r>
                <a:r>
                  <a:rPr lang="en-US" sz="1500"/>
                  <a:t> </a:t>
                </a:r>
                <a:r>
                  <a:rPr lang="en-US" sz="1500" err="1"/>
                  <a:t>rộng</a:t>
                </a:r>
                <a:r>
                  <a:rPr lang="en-US" sz="1500"/>
                  <a:t> </a:t>
                </a:r>
                <a:r>
                  <a:rPr lang="en-US" sz="1500" err="1"/>
                  <a:t>của</a:t>
                </a:r>
                <a:r>
                  <a:rPr lang="en-US" sz="1500"/>
                  <a:t> y </a:t>
                </a:r>
                <a:r>
                  <a:rPr lang="en-US" sz="1500" err="1"/>
                  <a:t>với</a:t>
                </a:r>
                <a:r>
                  <a:rPr lang="en-US" sz="1500"/>
                  <a:t> </a:t>
                </a:r>
                <a:r>
                  <a:rPr lang="en-US" sz="1500" err="1"/>
                  <a:t>các</a:t>
                </a:r>
                <a:r>
                  <a:rPr lang="en-US" sz="1500"/>
                  <a:t> </a:t>
                </a:r>
                <a:r>
                  <a:rPr lang="en-US" sz="1500" err="1"/>
                  <a:t>biểu</a:t>
                </a:r>
                <a:r>
                  <a:rPr lang="en-US" sz="1500"/>
                  <a:t> </a:t>
                </a:r>
                <a:r>
                  <a:rPr lang="en-US" sz="1500" err="1"/>
                  <a:t>tượng</a:t>
                </a:r>
                <a:r>
                  <a:rPr lang="en-US" sz="1500"/>
                  <a:t> </a:t>
                </a:r>
                <a:r>
                  <a:rPr lang="en-US" sz="1500" err="1"/>
                  <a:t>trống</a:t>
                </a:r>
                <a:r>
                  <a:rPr lang="en-US" sz="1500"/>
                  <a:t> xen </a:t>
                </a:r>
                <a:r>
                  <a:rPr lang="en-US" sz="1500" err="1"/>
                  <a:t>kẽ</a:t>
                </a:r>
                <a:endParaRPr lang="en-US" sz="1500"/>
              </a:p>
              <a:p>
                <a:pPr lvl="2"/>
                <a:r>
                  <a:rPr lang="en-US" sz="1500"/>
                  <a:t>P(</a:t>
                </a:r>
                <a14:m>
                  <m:oMath xmlns:m="http://schemas.openxmlformats.org/officeDocument/2006/math">
                    <m:r>
                      <m:rPr>
                        <m:brk m:alnAt="7"/>
                      </m:rPr>
                      <a:rPr lang="en-US" sz="1500" b="0" i="1" smtClean="0">
                        <a:latin typeface="Cambria Math" panose="02040503050406030204" pitchFamily="18" charset="0"/>
                        <a:ea typeface="Cambria Math" panose="02040503050406030204" pitchFamily="18" charset="0"/>
                      </a:rPr>
                      <m:t>𝜋</m:t>
                    </m:r>
                  </m:oMath>
                </a14:m>
                <a:r>
                  <a:rPr lang="en-US" sz="1500"/>
                  <a:t>|x) </a:t>
                </a:r>
                <a:r>
                  <a:rPr lang="en-US" sz="1500" err="1"/>
                  <a:t>là</a:t>
                </a:r>
                <a:r>
                  <a:rPr lang="en-US" sz="1500"/>
                  <a:t> </a:t>
                </a:r>
                <a:r>
                  <a:rPr lang="en-US" sz="1500" err="1"/>
                  <a:t>xác</a:t>
                </a:r>
                <a:r>
                  <a:rPr lang="en-US" sz="1500"/>
                  <a:t> </a:t>
                </a:r>
                <a:r>
                  <a:rPr lang="en-US" sz="1500" err="1"/>
                  <a:t>suất</a:t>
                </a:r>
                <a:r>
                  <a:rPr lang="en-US" sz="1500"/>
                  <a:t> </a:t>
                </a:r>
                <a:r>
                  <a:rPr lang="en-US" sz="1500" err="1"/>
                  <a:t>của</a:t>
                </a:r>
                <a:r>
                  <a:rPr lang="en-US" sz="1500"/>
                  <a:t> </a:t>
                </a:r>
                <a:r>
                  <a:rPr lang="en-US" sz="1500" err="1"/>
                  <a:t>một</a:t>
                </a:r>
                <a:r>
                  <a:rPr lang="en-US" sz="1500"/>
                  <a:t> </a:t>
                </a:r>
                <a:r>
                  <a:rPr lang="en-US" sz="1500" err="1"/>
                  <a:t>sắp</a:t>
                </a:r>
                <a:r>
                  <a:rPr lang="en-US" sz="1500"/>
                  <a:t> </a:t>
                </a:r>
                <a:r>
                  <a:rPr lang="en-US" sz="1500" err="1"/>
                  <a:t>xếp</a:t>
                </a:r>
                <a:r>
                  <a:rPr lang="en-US" sz="1500"/>
                  <a:t> </a:t>
                </a:r>
                <a:r>
                  <a:rPr lang="en-US" sz="1500" err="1"/>
                  <a:t>cụ</a:t>
                </a:r>
                <a:r>
                  <a:rPr lang="en-US" sz="1500"/>
                  <a:t> </a:t>
                </a:r>
                <a:r>
                  <a:rPr lang="en-US" sz="1500" err="1"/>
                  <a:t>thể</a:t>
                </a:r>
                <a:r>
                  <a:rPr lang="en-US" sz="1500"/>
                  <a:t> </a:t>
                </a:r>
                <a14:m>
                  <m:oMath xmlns:m="http://schemas.openxmlformats.org/officeDocument/2006/math">
                    <m:r>
                      <m:rPr>
                        <m:brk m:alnAt="7"/>
                      </m:rPr>
                      <a:rPr lang="en-US" sz="1500" i="1">
                        <a:latin typeface="Cambria Math" panose="02040503050406030204" pitchFamily="18" charset="0"/>
                        <a:ea typeface="Cambria Math" panose="02040503050406030204" pitchFamily="18" charset="0"/>
                      </a:rPr>
                      <m:t>𝜋</m:t>
                    </m:r>
                  </m:oMath>
                </a14:m>
                <a:r>
                  <a:rPr lang="en-US" sz="1500"/>
                  <a:t>, </a:t>
                </a:r>
                <a:r>
                  <a:rPr lang="en-US" sz="1500" err="1"/>
                  <a:t>được</a:t>
                </a:r>
                <a:r>
                  <a:rPr lang="en-US" sz="1500"/>
                  <a:t> </a:t>
                </a:r>
                <a:r>
                  <a:rPr lang="en-US" sz="1500" err="1"/>
                  <a:t>tính</a:t>
                </a:r>
                <a:r>
                  <a:rPr lang="en-US" sz="1500"/>
                  <a:t> </a:t>
                </a:r>
                <a:r>
                  <a:rPr lang="en-US" sz="1500" err="1"/>
                  <a:t>dựa</a:t>
                </a:r>
                <a:r>
                  <a:rPr lang="en-US" sz="1500"/>
                  <a:t> </a:t>
                </a:r>
                <a:r>
                  <a:rPr lang="en-US" sz="1500" err="1"/>
                  <a:t>trên</a:t>
                </a:r>
                <a:r>
                  <a:rPr lang="en-US" sz="1500"/>
                  <a:t> </a:t>
                </a:r>
                <a:r>
                  <a:rPr lang="en-US" sz="1500" err="1"/>
                  <a:t>đầu</a:t>
                </a:r>
                <a:r>
                  <a:rPr lang="en-US" sz="1500"/>
                  <a:t> </a:t>
                </a:r>
                <a:r>
                  <a:rPr lang="en-US" sz="1500" err="1"/>
                  <a:t>ra</a:t>
                </a:r>
                <a:r>
                  <a:rPr lang="en-US" sz="1500"/>
                  <a:t> </a:t>
                </a:r>
                <a:r>
                  <a:rPr lang="en-US" sz="1500" err="1"/>
                  <a:t>của</a:t>
                </a:r>
                <a:r>
                  <a:rPr lang="en-US" sz="1500"/>
                  <a:t> </a:t>
                </a:r>
                <a:r>
                  <a:rPr lang="en-US" sz="1500" err="1"/>
                  <a:t>mô</a:t>
                </a:r>
                <a:r>
                  <a:rPr lang="en-US" sz="1500"/>
                  <a:t> </a:t>
                </a:r>
                <a:r>
                  <a:rPr lang="en-US" sz="1500" err="1"/>
                  <a:t>hình</a:t>
                </a:r>
                <a:r>
                  <a:rPr lang="en-US" sz="1500"/>
                  <a:t>.</a:t>
                </a:r>
              </a:p>
              <a:p>
                <a:r>
                  <a:rPr lang="en-US" sz="2100"/>
                  <a:t>CTC Loss </a:t>
                </a:r>
                <a:r>
                  <a:rPr lang="en-US" sz="2100" err="1"/>
                  <a:t>là</a:t>
                </a:r>
                <a:r>
                  <a:rPr lang="en-US" sz="2100"/>
                  <a:t> negative log-likelihood </a:t>
                </a:r>
                <a:r>
                  <a:rPr lang="en-US" sz="2100" err="1"/>
                  <a:t>của</a:t>
                </a:r>
                <a:r>
                  <a:rPr lang="en-US" sz="2100"/>
                  <a:t> </a:t>
                </a:r>
                <a:r>
                  <a:rPr lang="en-US" sz="2100" err="1"/>
                  <a:t>xác</a:t>
                </a:r>
                <a:r>
                  <a:rPr lang="en-US" sz="2100"/>
                  <a:t> </a:t>
                </a:r>
                <a:r>
                  <a:rPr lang="en-US" sz="2100" err="1"/>
                  <a:t>suất</a:t>
                </a:r>
                <a:r>
                  <a:rPr lang="en-US" sz="2100"/>
                  <a:t> </a:t>
                </a:r>
                <a:r>
                  <a:rPr lang="en-US" sz="2100" err="1"/>
                  <a:t>trên</a:t>
                </a:r>
                <a:r>
                  <a:rPr lang="en-US" sz="2100"/>
                  <a:t>:</a:t>
                </a:r>
              </a:p>
              <a:p>
                <a:pPr lvl="1"/>
                <a:r>
                  <a:rPr lang="en-US" sz="1800"/>
                  <a:t>CTC Loss = </a:t>
                </a:r>
                <a14:m>
                  <m:oMath xmlns:m="http://schemas.openxmlformats.org/officeDocument/2006/math">
                    <m:func>
                      <m:funcPr>
                        <m:ctrlPr>
                          <a:rPr lang="en-US" sz="1800" i="1" smtClean="0">
                            <a:latin typeface="Cambria Math" panose="02040503050406030204" pitchFamily="18" charset="0"/>
                          </a:rPr>
                        </m:ctrlPr>
                      </m:funcPr>
                      <m:fName>
                        <m:r>
                          <a:rPr lang="en-US" sz="1800" b="0" i="0" smtClean="0">
                            <a:latin typeface="Cambria Math" panose="02040503050406030204" pitchFamily="18" charset="0"/>
                          </a:rPr>
                          <m:t>−</m:t>
                        </m:r>
                        <m:r>
                          <m:rPr>
                            <m:sty m:val="p"/>
                          </m:rPr>
                          <a:rPr lang="en-US" sz="1800" i="0" smtClean="0">
                            <a:latin typeface="Cambria Math" panose="02040503050406030204" pitchFamily="18" charset="0"/>
                          </a:rPr>
                          <m:t>log</m:t>
                        </m:r>
                      </m:fName>
                      <m:e>
                        <m:r>
                          <a:rPr lang="en-US" sz="1800" b="0" i="1" smtClean="0">
                            <a:latin typeface="Cambria Math" panose="02040503050406030204" pitchFamily="18" charset="0"/>
                          </a:rPr>
                          <m:t>(</m:t>
                        </m:r>
                        <m:r>
                          <a:rPr lang="en-US" sz="1800" b="0" i="1" smtClean="0">
                            <a:latin typeface="Cambria Math" panose="02040503050406030204" pitchFamily="18" charset="0"/>
                          </a:rPr>
                          <m:t>𝑃</m:t>
                        </m:r>
                        <m:r>
                          <a:rPr lang="en-US" sz="1800" b="0" i="1" smtClean="0">
                            <a:latin typeface="Cambria Math" panose="02040503050406030204" pitchFamily="18" charset="0"/>
                          </a:rPr>
                          <m:t>(</m:t>
                        </m:r>
                        <m:r>
                          <a:rPr lang="en-US" sz="1800" b="0" i="1" smtClean="0">
                            <a:latin typeface="Cambria Math" panose="02040503050406030204" pitchFamily="18" charset="0"/>
                          </a:rPr>
                          <m:t>𝑦</m:t>
                        </m:r>
                        <m:r>
                          <a:rPr lang="en-US" sz="1800" b="0" i="1" smtClean="0">
                            <a:latin typeface="Cambria Math" panose="02040503050406030204" pitchFamily="18" charset="0"/>
                          </a:rPr>
                          <m:t>|</m:t>
                        </m:r>
                        <m:r>
                          <a:rPr lang="en-US" sz="1800" b="0" i="1" smtClean="0">
                            <a:latin typeface="Cambria Math" panose="02040503050406030204" pitchFamily="18" charset="0"/>
                          </a:rPr>
                          <m:t>𝑥</m:t>
                        </m:r>
                        <m:r>
                          <a:rPr lang="en-US" sz="1800" b="0" i="1" smtClean="0">
                            <a:latin typeface="Cambria Math" panose="02040503050406030204" pitchFamily="18" charset="0"/>
                          </a:rPr>
                          <m:t>)</m:t>
                        </m:r>
                      </m:e>
                    </m:func>
                    <m:r>
                      <a:rPr lang="en-US" sz="1800" b="0" i="1" smtClean="0">
                        <a:latin typeface="Cambria Math" panose="02040503050406030204" pitchFamily="18" charset="0"/>
                      </a:rPr>
                      <m:t>)</m:t>
                    </m:r>
                  </m:oMath>
                </a14:m>
                <a:endParaRPr lang="en-US" sz="1800"/>
              </a:p>
              <a:p>
                <a:r>
                  <a:rPr lang="en-US" sz="2100" err="1"/>
                  <a:t>Sử</a:t>
                </a:r>
                <a:r>
                  <a:rPr lang="en-US" sz="2100"/>
                  <a:t> </a:t>
                </a:r>
                <a:r>
                  <a:rPr lang="en-US" sz="2100" err="1"/>
                  <a:t>dụng</a:t>
                </a:r>
                <a:r>
                  <a:rPr lang="en-US" sz="2100"/>
                  <a:t> </a:t>
                </a:r>
                <a:r>
                  <a:rPr lang="en-US" sz="2100" err="1"/>
                  <a:t>thuật</a:t>
                </a:r>
                <a:r>
                  <a:rPr lang="en-US" sz="2100"/>
                  <a:t> </a:t>
                </a:r>
                <a:r>
                  <a:rPr lang="en-US" sz="2100" err="1"/>
                  <a:t>toán</a:t>
                </a:r>
                <a:r>
                  <a:rPr lang="en-US" sz="2100"/>
                  <a:t> Forward-</a:t>
                </a:r>
                <a:r>
                  <a:rPr lang="en-US" sz="2100" err="1"/>
                  <a:t>BackWard</a:t>
                </a:r>
                <a:r>
                  <a:rPr lang="en-US" sz="2100"/>
                  <a:t> </a:t>
                </a:r>
                <a:r>
                  <a:rPr lang="en-US" sz="2100" err="1"/>
                  <a:t>để</a:t>
                </a:r>
                <a:r>
                  <a:rPr lang="en-US" sz="2100"/>
                  <a:t> </a:t>
                </a:r>
                <a:r>
                  <a:rPr lang="en-US" sz="2100" err="1"/>
                  <a:t>tính</a:t>
                </a:r>
                <a:r>
                  <a:rPr lang="en-US" sz="2100"/>
                  <a:t> </a:t>
                </a:r>
                <a:r>
                  <a:rPr lang="en-US" sz="2100" err="1"/>
                  <a:t>toán</a:t>
                </a:r>
                <a:r>
                  <a:rPr lang="en-US" sz="2100"/>
                  <a:t> </a:t>
                </a:r>
                <a:r>
                  <a:rPr lang="en-US" sz="2100" err="1"/>
                  <a:t>tổng</a:t>
                </a:r>
                <a:r>
                  <a:rPr lang="en-US" sz="2100"/>
                  <a:t> </a:t>
                </a:r>
                <a:r>
                  <a:rPr lang="en-US" sz="2100" err="1"/>
                  <a:t>hợp</a:t>
                </a:r>
                <a:r>
                  <a:rPr lang="en-US" sz="2100"/>
                  <a:t> </a:t>
                </a:r>
                <a:r>
                  <a:rPr lang="en-US" sz="2100" err="1"/>
                  <a:t>xác</a:t>
                </a:r>
                <a:r>
                  <a:rPr lang="en-US" sz="2100"/>
                  <a:t> </a:t>
                </a:r>
                <a:r>
                  <a:rPr lang="en-US" sz="2100" err="1"/>
                  <a:t>suất</a:t>
                </a:r>
                <a:r>
                  <a:rPr lang="en-US" sz="2100"/>
                  <a:t> </a:t>
                </a:r>
                <a:r>
                  <a:rPr lang="en-US" sz="2100" err="1"/>
                  <a:t>mà</a:t>
                </a:r>
                <a:r>
                  <a:rPr lang="en-US" sz="2100"/>
                  <a:t> </a:t>
                </a:r>
                <a:r>
                  <a:rPr lang="en-US" sz="2100" err="1"/>
                  <a:t>không</a:t>
                </a:r>
                <a:r>
                  <a:rPr lang="en-US" sz="2100"/>
                  <a:t> </a:t>
                </a:r>
                <a:r>
                  <a:rPr lang="en-US" sz="2100" err="1"/>
                  <a:t>cần</a:t>
                </a:r>
                <a:r>
                  <a:rPr lang="en-US" sz="2100"/>
                  <a:t> </a:t>
                </a:r>
                <a:r>
                  <a:rPr lang="en-US" sz="2100" err="1"/>
                  <a:t>liệt</a:t>
                </a:r>
                <a:r>
                  <a:rPr lang="en-US" sz="2100"/>
                  <a:t> </a:t>
                </a:r>
                <a:r>
                  <a:rPr lang="en-US" sz="2100" err="1"/>
                  <a:t>kê</a:t>
                </a:r>
                <a:r>
                  <a:rPr lang="en-US" sz="2100"/>
                  <a:t> </a:t>
                </a:r>
                <a:r>
                  <a:rPr lang="en-US" sz="2100" err="1"/>
                  <a:t>toàn</a:t>
                </a:r>
                <a:r>
                  <a:rPr lang="en-US" sz="2100"/>
                  <a:t> </a:t>
                </a:r>
                <a:r>
                  <a:rPr lang="en-US" sz="2100" err="1"/>
                  <a:t>bộ</a:t>
                </a:r>
                <a:r>
                  <a:rPr lang="en-US" sz="2100"/>
                  <a:t> </a:t>
                </a:r>
                <a:r>
                  <a:rPr lang="en-US" sz="2100" err="1"/>
                  <a:t>chuỗi</a:t>
                </a:r>
                <a:r>
                  <a:rPr lang="en-US" sz="2100"/>
                  <a:t> </a:t>
                </a:r>
                <a:r>
                  <a:rPr lang="en-US" sz="2100" err="1"/>
                  <a:t>mở</a:t>
                </a:r>
                <a:r>
                  <a:rPr lang="en-US" sz="2100"/>
                  <a:t> </a:t>
                </a:r>
                <a:r>
                  <a:rPr lang="en-US" sz="2100" err="1"/>
                  <a:t>rộng</a:t>
                </a:r>
                <a:r>
                  <a:rPr lang="en-US" sz="2100"/>
                  <a:t> </a:t>
                </a:r>
                <a:r>
                  <a:rPr lang="en-US" sz="2100" err="1"/>
                  <a:t>của</a:t>
                </a:r>
                <a:r>
                  <a:rPr lang="en-US" sz="2100"/>
                  <a:t> y</a:t>
                </a:r>
              </a:p>
              <a:p>
                <a:pPr lvl="2"/>
                <a:endParaRPr lang="en-US" sz="1500"/>
              </a:p>
            </p:txBody>
          </p:sp>
        </mc:Choice>
        <mc:Fallback xmlns="">
          <p:sp>
            <p:nvSpPr>
              <p:cNvPr id="5" name="Content Placeholder 3">
                <a:extLst>
                  <a:ext uri="{FF2B5EF4-FFF2-40B4-BE49-F238E27FC236}">
                    <a16:creationId xmlns:a16="http://schemas.microsoft.com/office/drawing/2014/main" id="{C25AA0F9-F75C-6F20-396B-6E10FB3DE152}"/>
                  </a:ext>
                </a:extLst>
              </p:cNvPr>
              <p:cNvSpPr txBox="1">
                <a:spLocks noRot="1" noChangeAspect="1" noMove="1" noResize="1" noEditPoints="1" noAdjustHandles="1" noChangeArrowheads="1" noChangeShapeType="1" noTextEdit="1"/>
              </p:cNvSpPr>
              <p:nvPr/>
            </p:nvSpPr>
            <p:spPr>
              <a:xfrm>
                <a:off x="349378" y="1602486"/>
                <a:ext cx="8674100" cy="3977545"/>
              </a:xfrm>
              <a:prstGeom prst="rect">
                <a:avLst/>
              </a:prstGeom>
              <a:blipFill>
                <a:blip r:embed="rId2"/>
                <a:stretch>
                  <a:fillRect l="-703" t="-1840" r="-84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9CE7A747-6492-D98D-5A09-B074CEEA1673}"/>
                  </a:ext>
                </a:extLst>
              </p:cNvPr>
              <p:cNvSpPr txBox="1"/>
              <p:nvPr/>
            </p:nvSpPr>
            <p:spPr>
              <a:xfrm>
                <a:off x="5488069" y="1719470"/>
                <a:ext cx="3000375" cy="8361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100" b="0" i="1" smtClean="0">
                          <a:latin typeface="Cambria Math" panose="02040503050406030204" pitchFamily="18" charset="0"/>
                        </a:rPr>
                        <m:t>𝑃</m:t>
                      </m:r>
                      <m:d>
                        <m:dPr>
                          <m:ctrlPr>
                            <a:rPr lang="en-US" sz="2100" b="0" i="1" smtClean="0">
                              <a:latin typeface="Cambria Math" panose="02040503050406030204" pitchFamily="18" charset="0"/>
                            </a:rPr>
                          </m:ctrlPr>
                        </m:dPr>
                        <m:e>
                          <m:r>
                            <a:rPr lang="en-US" sz="2100" b="0" i="1" smtClean="0">
                              <a:latin typeface="Cambria Math" panose="02040503050406030204" pitchFamily="18" charset="0"/>
                            </a:rPr>
                            <m:t>𝑦</m:t>
                          </m:r>
                        </m:e>
                        <m:e>
                          <m:r>
                            <a:rPr lang="en-US" sz="2100" b="0" i="1" smtClean="0">
                              <a:latin typeface="Cambria Math" panose="02040503050406030204" pitchFamily="18" charset="0"/>
                            </a:rPr>
                            <m:t>𝑥</m:t>
                          </m:r>
                        </m:e>
                      </m:d>
                      <m:r>
                        <a:rPr lang="en-US" sz="2100" b="0" i="1" smtClean="0">
                          <a:latin typeface="Cambria Math" panose="02040503050406030204" pitchFamily="18" charset="0"/>
                        </a:rPr>
                        <m:t>= </m:t>
                      </m:r>
                      <m:nary>
                        <m:naryPr>
                          <m:chr m:val="∑"/>
                          <m:supHide m:val="on"/>
                          <m:ctrlPr>
                            <a:rPr lang="en-US" sz="2100" b="0" i="1" smtClean="0">
                              <a:latin typeface="Cambria Math" panose="02040503050406030204" pitchFamily="18" charset="0"/>
                            </a:rPr>
                          </m:ctrlPr>
                        </m:naryPr>
                        <m:sub>
                          <m:r>
                            <m:rPr>
                              <m:brk m:alnAt="7"/>
                            </m:rPr>
                            <a:rPr lang="en-US" sz="2100" b="0" i="1" smtClean="0">
                              <a:latin typeface="Cambria Math" panose="02040503050406030204" pitchFamily="18" charset="0"/>
                              <a:ea typeface="Cambria Math" panose="02040503050406030204" pitchFamily="18" charset="0"/>
                            </a:rPr>
                            <m:t>𝜋</m:t>
                          </m:r>
                          <m:r>
                            <a:rPr lang="en-US" sz="2100" b="0" i="1" smtClean="0">
                              <a:latin typeface="Cambria Math" panose="02040503050406030204" pitchFamily="18" charset="0"/>
                              <a:ea typeface="Cambria Math" panose="02040503050406030204" pitchFamily="18" charset="0"/>
                            </a:rPr>
                            <m:t> </m:t>
                          </m:r>
                          <m:r>
                            <a:rPr lang="en-US" sz="2100" b="0" i="1" smtClean="0">
                              <a:latin typeface="Cambria Math" panose="02040503050406030204" pitchFamily="18" charset="0"/>
                              <a:ea typeface="Cambria Math" panose="02040503050406030204" pitchFamily="18" charset="0"/>
                            </a:rPr>
                            <m:t>𝜖</m:t>
                          </m:r>
                          <m:r>
                            <a:rPr lang="en-US" sz="2100" b="0" i="1" smtClean="0">
                              <a:latin typeface="Cambria Math" panose="02040503050406030204" pitchFamily="18" charset="0"/>
                              <a:ea typeface="Cambria Math" panose="02040503050406030204" pitchFamily="18" charset="0"/>
                            </a:rPr>
                            <m:t> </m:t>
                          </m:r>
                          <m:sSup>
                            <m:sSupPr>
                              <m:ctrlPr>
                                <a:rPr lang="en-US" sz="2100" b="0" i="1" smtClean="0">
                                  <a:latin typeface="Cambria Math" panose="02040503050406030204" pitchFamily="18" charset="0"/>
                                  <a:ea typeface="Cambria Math" panose="02040503050406030204" pitchFamily="18" charset="0"/>
                                </a:rPr>
                              </m:ctrlPr>
                            </m:sSupPr>
                            <m:e>
                              <m:r>
                                <a:rPr lang="en-US" sz="2100" b="0" i="1" smtClean="0">
                                  <a:latin typeface="Cambria Math" panose="02040503050406030204" pitchFamily="18" charset="0"/>
                                  <a:ea typeface="Cambria Math" panose="02040503050406030204" pitchFamily="18" charset="0"/>
                                </a:rPr>
                                <m:t>𝐵</m:t>
                              </m:r>
                            </m:e>
                            <m:sup>
                              <m:r>
                                <a:rPr lang="en-US" sz="2100" b="0" i="1" smtClean="0">
                                  <a:latin typeface="Cambria Math" panose="02040503050406030204" pitchFamily="18" charset="0"/>
                                  <a:ea typeface="Cambria Math" panose="02040503050406030204" pitchFamily="18" charset="0"/>
                                </a:rPr>
                                <m:t>−1</m:t>
                              </m:r>
                            </m:sup>
                          </m:sSup>
                          <m:r>
                            <m:rPr>
                              <m:brk m:alnAt="7"/>
                            </m:rPr>
                            <a:rPr lang="en-US" sz="2100" b="0" i="1" smtClean="0">
                              <a:latin typeface="Cambria Math" panose="02040503050406030204" pitchFamily="18" charset="0"/>
                              <a:ea typeface="Cambria Math" panose="02040503050406030204" pitchFamily="18" charset="0"/>
                            </a:rPr>
                            <m:t>(</m:t>
                          </m:r>
                          <m:r>
                            <a:rPr lang="en-US" sz="2100" b="0" i="1" smtClean="0">
                              <a:latin typeface="Cambria Math" panose="02040503050406030204" pitchFamily="18" charset="0"/>
                              <a:ea typeface="Cambria Math" panose="02040503050406030204" pitchFamily="18" charset="0"/>
                            </a:rPr>
                            <m:t>𝑦</m:t>
                          </m:r>
                          <m:r>
                            <a:rPr lang="en-US" sz="2100" b="0" i="1" smtClean="0">
                              <a:latin typeface="Cambria Math" panose="02040503050406030204" pitchFamily="18" charset="0"/>
                              <a:ea typeface="Cambria Math" panose="02040503050406030204" pitchFamily="18" charset="0"/>
                            </a:rPr>
                            <m:t>)</m:t>
                          </m:r>
                        </m:sub>
                        <m:sup/>
                        <m:e>
                          <m:r>
                            <a:rPr lang="en-US" sz="2100" b="0" i="1" smtClean="0">
                              <a:latin typeface="Cambria Math" panose="02040503050406030204" pitchFamily="18" charset="0"/>
                            </a:rPr>
                            <m:t>𝑃</m:t>
                          </m:r>
                          <m:r>
                            <a:rPr lang="en-US" sz="2100" b="0" i="1" smtClean="0">
                              <a:latin typeface="Cambria Math" panose="02040503050406030204" pitchFamily="18" charset="0"/>
                            </a:rPr>
                            <m:t>(</m:t>
                          </m:r>
                          <m:r>
                            <a:rPr lang="en-US" sz="2100" b="0" i="1" smtClean="0">
                              <a:latin typeface="Cambria Math" panose="02040503050406030204" pitchFamily="18" charset="0"/>
                              <a:ea typeface="Cambria Math" panose="02040503050406030204" pitchFamily="18" charset="0"/>
                            </a:rPr>
                            <m:t>𝜋</m:t>
                          </m:r>
                          <m:r>
                            <a:rPr lang="en-US" sz="2100" b="0" i="1" smtClean="0">
                              <a:latin typeface="Cambria Math" panose="02040503050406030204" pitchFamily="18" charset="0"/>
                              <a:ea typeface="Cambria Math" panose="02040503050406030204" pitchFamily="18" charset="0"/>
                            </a:rPr>
                            <m:t>|</m:t>
                          </m:r>
                          <m:r>
                            <a:rPr lang="en-US" sz="2100" b="0" i="1" smtClean="0">
                              <a:latin typeface="Cambria Math" panose="02040503050406030204" pitchFamily="18" charset="0"/>
                              <a:ea typeface="Cambria Math" panose="02040503050406030204" pitchFamily="18" charset="0"/>
                            </a:rPr>
                            <m:t>𝑥</m:t>
                          </m:r>
                          <m:r>
                            <a:rPr lang="en-US" sz="2100" b="0" i="1" smtClean="0">
                              <a:latin typeface="Cambria Math" panose="02040503050406030204" pitchFamily="18" charset="0"/>
                            </a:rPr>
                            <m:t>)</m:t>
                          </m:r>
                        </m:e>
                      </m:nary>
                    </m:oMath>
                  </m:oMathPara>
                </a14:m>
                <a:endParaRPr lang="en-US" sz="2100"/>
              </a:p>
            </p:txBody>
          </p:sp>
        </mc:Choice>
        <mc:Fallback xmlns="">
          <p:sp>
            <p:nvSpPr>
              <p:cNvPr id="7" name="TextBox 6">
                <a:extLst>
                  <a:ext uri="{FF2B5EF4-FFF2-40B4-BE49-F238E27FC236}">
                    <a16:creationId xmlns:a16="http://schemas.microsoft.com/office/drawing/2014/main" id="{9CE7A747-6492-D98D-5A09-B074CEEA1673}"/>
                  </a:ext>
                </a:extLst>
              </p:cNvPr>
              <p:cNvSpPr txBox="1">
                <a:spLocks noRot="1" noChangeAspect="1" noMove="1" noResize="1" noEditPoints="1" noAdjustHandles="1" noChangeArrowheads="1" noChangeShapeType="1" noTextEdit="1"/>
              </p:cNvSpPr>
              <p:nvPr/>
            </p:nvSpPr>
            <p:spPr>
              <a:xfrm>
                <a:off x="5488069" y="1719470"/>
                <a:ext cx="3000375" cy="836143"/>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5393685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27</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t>CTC Loss</a:t>
            </a:r>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349378" y="1602486"/>
            <a:ext cx="8674100" cy="3977545"/>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err="1">
                <a:latin typeface="Lato"/>
                <a:ea typeface="Lato"/>
                <a:cs typeface="Lato"/>
              </a:rPr>
              <a:t>Cách</a:t>
            </a:r>
            <a:r>
              <a:rPr lang="en-US" sz="2100">
                <a:latin typeface="Lato"/>
                <a:ea typeface="Lato"/>
                <a:cs typeface="Lato"/>
              </a:rPr>
              <a:t> </a:t>
            </a:r>
            <a:r>
              <a:rPr lang="en-US" sz="2100" err="1">
                <a:latin typeface="Lato"/>
                <a:ea typeface="Lato"/>
                <a:cs typeface="Lato"/>
              </a:rPr>
              <a:t>sử</a:t>
            </a:r>
            <a:r>
              <a:rPr lang="en-US" sz="2100">
                <a:latin typeface="Lato"/>
                <a:ea typeface="Lato"/>
                <a:cs typeface="Lato"/>
              </a:rPr>
              <a:t> </a:t>
            </a:r>
            <a:r>
              <a:rPr lang="en-US" sz="2100" err="1">
                <a:latin typeface="Lato"/>
                <a:ea typeface="Lato"/>
                <a:cs typeface="Lato"/>
              </a:rPr>
              <a:t>dụng</a:t>
            </a:r>
            <a:r>
              <a:rPr lang="en-US" sz="2100">
                <a:latin typeface="Lato"/>
                <a:ea typeface="Lato"/>
                <a:cs typeface="Lato"/>
              </a:rPr>
              <a:t> CTC Loss </a:t>
            </a:r>
            <a:r>
              <a:rPr lang="en-US" sz="2100" err="1">
                <a:latin typeface="Lato"/>
                <a:ea typeface="Lato"/>
                <a:cs typeface="Lato"/>
              </a:rPr>
              <a:t>cho</a:t>
            </a:r>
            <a:r>
              <a:rPr lang="en-US" sz="2100">
                <a:latin typeface="Lato"/>
                <a:ea typeface="Lato"/>
                <a:cs typeface="Lato"/>
              </a:rPr>
              <a:t> </a:t>
            </a:r>
            <a:r>
              <a:rPr lang="en-US" sz="2100" err="1">
                <a:latin typeface="Lato"/>
                <a:ea typeface="Lato"/>
                <a:cs typeface="Lato"/>
              </a:rPr>
              <a:t>bài</a:t>
            </a:r>
            <a:r>
              <a:rPr lang="en-US" sz="2100">
                <a:latin typeface="Lato"/>
                <a:ea typeface="Lato"/>
                <a:cs typeface="Lato"/>
              </a:rPr>
              <a:t> </a:t>
            </a:r>
            <a:r>
              <a:rPr lang="en-US" sz="2100" err="1">
                <a:latin typeface="Lato"/>
                <a:ea typeface="Lato"/>
                <a:cs typeface="Lato"/>
              </a:rPr>
              <a:t>toán</a:t>
            </a:r>
            <a:r>
              <a:rPr lang="en-US" sz="2100">
                <a:latin typeface="Lato"/>
                <a:ea typeface="Lato"/>
                <a:cs typeface="Lato"/>
              </a:rPr>
              <a:t> </a:t>
            </a:r>
            <a:r>
              <a:rPr lang="en-US" sz="2100" err="1">
                <a:latin typeface="Lato"/>
                <a:ea typeface="Lato"/>
                <a:cs typeface="Lato"/>
              </a:rPr>
              <a:t>nhận</a:t>
            </a:r>
            <a:r>
              <a:rPr lang="en-US" sz="2100">
                <a:latin typeface="Lato"/>
                <a:ea typeface="Lato"/>
                <a:cs typeface="Lato"/>
              </a:rPr>
              <a:t> </a:t>
            </a:r>
            <a:r>
              <a:rPr lang="en-US" sz="2100" err="1">
                <a:latin typeface="Lato"/>
                <a:ea typeface="Lato"/>
                <a:cs typeface="Lato"/>
              </a:rPr>
              <a:t>diện</a:t>
            </a:r>
            <a:r>
              <a:rPr lang="en-US" sz="2100">
                <a:latin typeface="Lato"/>
                <a:ea typeface="Lato"/>
                <a:cs typeface="Lato"/>
              </a:rPr>
              <a:t> </a:t>
            </a:r>
            <a:r>
              <a:rPr lang="en-US" sz="2100" err="1">
                <a:latin typeface="Lato"/>
                <a:ea typeface="Lato"/>
                <a:cs typeface="Lato"/>
              </a:rPr>
              <a:t>chữ</a:t>
            </a:r>
            <a:r>
              <a:rPr lang="en-US" sz="2100">
                <a:latin typeface="Lato"/>
                <a:ea typeface="Lato"/>
                <a:cs typeface="Lato"/>
              </a:rPr>
              <a:t> </a:t>
            </a:r>
            <a:r>
              <a:rPr lang="en-US" sz="2100" err="1">
                <a:latin typeface="Lato"/>
                <a:ea typeface="Lato"/>
                <a:cs typeface="Lato"/>
              </a:rPr>
              <a:t>viết</a:t>
            </a:r>
            <a:r>
              <a:rPr lang="en-US" sz="2100">
                <a:latin typeface="Lato"/>
                <a:ea typeface="Lato"/>
                <a:cs typeface="Lato"/>
              </a:rPr>
              <a:t> </a:t>
            </a:r>
            <a:r>
              <a:rPr lang="en-US" sz="2100" err="1">
                <a:latin typeface="Lato"/>
                <a:ea typeface="Lato"/>
                <a:cs typeface="Lato"/>
              </a:rPr>
              <a:t>tay</a:t>
            </a:r>
            <a:r>
              <a:rPr lang="en-US" sz="2100">
                <a:latin typeface="Lato"/>
                <a:ea typeface="Lato"/>
                <a:cs typeface="Lato"/>
              </a:rPr>
              <a:t>: </a:t>
            </a:r>
            <a:endParaRPr lang="en-US" sz="2100"/>
          </a:p>
          <a:p>
            <a:pPr lvl="1"/>
            <a:r>
              <a:rPr lang="en-US" sz="1800" err="1">
                <a:latin typeface="Lato"/>
                <a:ea typeface="Lato"/>
                <a:cs typeface="Lato"/>
              </a:rPr>
              <a:t>Đầu</a:t>
            </a:r>
            <a:r>
              <a:rPr lang="en-US" sz="1800">
                <a:latin typeface="Lato"/>
                <a:ea typeface="Lato"/>
                <a:cs typeface="Lato"/>
              </a:rPr>
              <a:t> </a:t>
            </a:r>
            <a:r>
              <a:rPr lang="en-US" sz="1800" err="1">
                <a:latin typeface="Lato"/>
                <a:ea typeface="Lato"/>
                <a:cs typeface="Lato"/>
              </a:rPr>
              <a:t>vào</a:t>
            </a:r>
            <a:r>
              <a:rPr lang="en-US" sz="1800">
                <a:latin typeface="Lato"/>
                <a:ea typeface="Lato"/>
                <a:cs typeface="Lato"/>
              </a:rPr>
              <a:t>: Ma </a:t>
            </a:r>
            <a:r>
              <a:rPr lang="en-US" sz="1800" err="1">
                <a:latin typeface="Lato"/>
                <a:ea typeface="Lato"/>
                <a:cs typeface="Lato"/>
              </a:rPr>
              <a:t>trận</a:t>
            </a:r>
            <a:r>
              <a:rPr lang="en-US" sz="1800">
                <a:latin typeface="Lato"/>
                <a:ea typeface="Lato"/>
                <a:cs typeface="Lato"/>
              </a:rPr>
              <a:t> </a:t>
            </a:r>
            <a:r>
              <a:rPr lang="en-US" sz="1800" err="1">
                <a:latin typeface="Lato"/>
                <a:ea typeface="Lato"/>
                <a:cs typeface="Lato"/>
              </a:rPr>
              <a:t>xác</a:t>
            </a:r>
            <a:r>
              <a:rPr lang="en-US" sz="1800">
                <a:latin typeface="Lato"/>
                <a:ea typeface="Lato"/>
                <a:cs typeface="Lato"/>
              </a:rPr>
              <a:t> </a:t>
            </a:r>
            <a:r>
              <a:rPr lang="en-US" sz="1800" err="1">
                <a:latin typeface="Lato"/>
                <a:ea typeface="Lato"/>
                <a:cs typeface="Lato"/>
              </a:rPr>
              <a:t>suất</a:t>
            </a:r>
            <a:r>
              <a:rPr lang="en-US" sz="1800">
                <a:latin typeface="Lato"/>
                <a:ea typeface="Lato"/>
                <a:cs typeface="Lato"/>
              </a:rPr>
              <a:t> </a:t>
            </a:r>
            <a:r>
              <a:rPr lang="en-US" sz="1800" err="1">
                <a:latin typeface="Lato"/>
                <a:ea typeface="Lato"/>
                <a:cs typeface="Lato"/>
              </a:rPr>
              <a:t>kích</a:t>
            </a:r>
            <a:r>
              <a:rPr lang="en-US" sz="1800">
                <a:latin typeface="Lato"/>
                <a:ea typeface="Lato"/>
                <a:cs typeface="Lato"/>
              </a:rPr>
              <a:t> </a:t>
            </a:r>
            <a:r>
              <a:rPr lang="en-US" sz="1800" err="1">
                <a:latin typeface="Lato"/>
                <a:ea typeface="Lato"/>
                <a:cs typeface="Lato"/>
              </a:rPr>
              <a:t>thước</a:t>
            </a:r>
            <a:r>
              <a:rPr lang="en-US" sz="1800">
                <a:latin typeface="Lato"/>
                <a:ea typeface="Lato"/>
                <a:cs typeface="Lato"/>
              </a:rPr>
              <a:t> T x (L + 1) </a:t>
            </a:r>
            <a:r>
              <a:rPr lang="en-US" sz="1800" err="1">
                <a:latin typeface="Lato"/>
                <a:ea typeface="Lato"/>
                <a:cs typeface="Lato"/>
              </a:rPr>
              <a:t>gồm</a:t>
            </a:r>
            <a:r>
              <a:rPr lang="en-US" sz="1800">
                <a:latin typeface="Lato"/>
                <a:ea typeface="Lato"/>
                <a:cs typeface="Lato"/>
              </a:rPr>
              <a:t> T </a:t>
            </a:r>
            <a:r>
              <a:rPr lang="en-US" sz="1800" err="1">
                <a:latin typeface="Lato"/>
                <a:ea typeface="Lato"/>
                <a:cs typeface="Lato"/>
              </a:rPr>
              <a:t>là</a:t>
            </a:r>
            <a:r>
              <a:rPr lang="en-US" sz="1800">
                <a:latin typeface="Lato"/>
                <a:ea typeface="Lato"/>
                <a:cs typeface="Lato"/>
              </a:rPr>
              <a:t> </a:t>
            </a:r>
            <a:r>
              <a:rPr lang="en-US" sz="1800" err="1">
                <a:latin typeface="Lato"/>
                <a:ea typeface="Lato"/>
                <a:cs typeface="Lato"/>
              </a:rPr>
              <a:t>số</a:t>
            </a:r>
            <a:r>
              <a:rPr lang="en-US" sz="1800">
                <a:latin typeface="Lato"/>
                <a:ea typeface="Lato"/>
                <a:cs typeface="Lato"/>
              </a:rPr>
              <a:t> </a:t>
            </a:r>
            <a:r>
              <a:rPr lang="en-US" sz="1800" err="1">
                <a:latin typeface="Lato"/>
                <a:ea typeface="Lato"/>
                <a:cs typeface="Lato"/>
              </a:rPr>
              <a:t>khung</a:t>
            </a:r>
            <a:r>
              <a:rPr lang="en-US" sz="1800">
                <a:latin typeface="Lato"/>
                <a:ea typeface="Lato"/>
                <a:cs typeface="Lato"/>
              </a:rPr>
              <a:t> </a:t>
            </a:r>
            <a:r>
              <a:rPr lang="en-US" sz="1800" err="1">
                <a:latin typeface="Lato"/>
                <a:ea typeface="Lato"/>
                <a:cs typeface="Lato"/>
              </a:rPr>
              <a:t>của</a:t>
            </a:r>
            <a:r>
              <a:rPr lang="en-US" sz="1800">
                <a:latin typeface="Lato"/>
                <a:ea typeface="Lato"/>
                <a:cs typeface="Lato"/>
              </a:rPr>
              <a:t> </a:t>
            </a:r>
            <a:r>
              <a:rPr lang="en-US" sz="1800" err="1">
                <a:latin typeface="Lato"/>
                <a:ea typeface="Lato"/>
                <a:cs typeface="Lato"/>
              </a:rPr>
              <a:t>chuỗi</a:t>
            </a:r>
            <a:r>
              <a:rPr lang="en-US" sz="1800">
                <a:latin typeface="Lato"/>
                <a:ea typeface="Lato"/>
                <a:cs typeface="Lato"/>
              </a:rPr>
              <a:t>, L + 1 </a:t>
            </a:r>
            <a:r>
              <a:rPr lang="en-US" sz="1800" err="1">
                <a:latin typeface="Lato"/>
                <a:ea typeface="Lato"/>
                <a:cs typeface="Lato"/>
              </a:rPr>
              <a:t>là</a:t>
            </a:r>
            <a:r>
              <a:rPr lang="en-US" sz="1800">
                <a:latin typeface="Lato"/>
                <a:ea typeface="Lato"/>
                <a:cs typeface="Lato"/>
              </a:rPr>
              <a:t> </a:t>
            </a:r>
            <a:r>
              <a:rPr lang="en-US" sz="1800" err="1">
                <a:latin typeface="Lato"/>
                <a:ea typeface="Lato"/>
                <a:cs typeface="Lato"/>
              </a:rPr>
              <a:t>số</a:t>
            </a:r>
            <a:r>
              <a:rPr lang="en-US" sz="1800">
                <a:latin typeface="Lato"/>
                <a:ea typeface="Lato"/>
                <a:cs typeface="Lato"/>
              </a:rPr>
              <a:t> </a:t>
            </a:r>
            <a:r>
              <a:rPr lang="en-US" sz="1800" err="1">
                <a:latin typeface="Lato"/>
                <a:ea typeface="Lato"/>
                <a:cs typeface="Lato"/>
              </a:rPr>
              <a:t>ký</a:t>
            </a:r>
            <a:r>
              <a:rPr lang="en-US" sz="1800">
                <a:latin typeface="Lato"/>
                <a:ea typeface="Lato"/>
                <a:cs typeface="Lato"/>
              </a:rPr>
              <a:t> </a:t>
            </a:r>
            <a:r>
              <a:rPr lang="en-US" sz="1800" err="1">
                <a:latin typeface="Lato"/>
                <a:ea typeface="Lato"/>
                <a:cs typeface="Lato"/>
              </a:rPr>
              <a:t>tự</a:t>
            </a:r>
            <a:r>
              <a:rPr lang="en-US" sz="1800">
                <a:latin typeface="Lato"/>
                <a:ea typeface="Lato"/>
                <a:cs typeface="Lato"/>
              </a:rPr>
              <a:t> </a:t>
            </a:r>
            <a:r>
              <a:rPr lang="en-US" sz="1800" err="1">
                <a:latin typeface="Lato"/>
                <a:ea typeface="Lato"/>
                <a:cs typeface="Lato"/>
              </a:rPr>
              <a:t>có</a:t>
            </a:r>
            <a:r>
              <a:rPr lang="en-US" sz="1800">
                <a:latin typeface="Lato"/>
                <a:ea typeface="Lato"/>
                <a:cs typeface="Lato"/>
              </a:rPr>
              <a:t> </a:t>
            </a:r>
            <a:r>
              <a:rPr lang="en-US" sz="1800" err="1">
                <a:latin typeface="Lato"/>
                <a:ea typeface="Lato"/>
                <a:cs typeface="Lato"/>
              </a:rPr>
              <a:t>thể</a:t>
            </a:r>
            <a:r>
              <a:rPr lang="en-US" sz="1800">
                <a:latin typeface="Lato"/>
                <a:ea typeface="Lato"/>
                <a:cs typeface="Lato"/>
              </a:rPr>
              <a:t> </a:t>
            </a:r>
            <a:r>
              <a:rPr lang="en-US" sz="1800" err="1">
                <a:latin typeface="Lato"/>
                <a:ea typeface="Lato"/>
                <a:cs typeface="Lato"/>
              </a:rPr>
              <a:t>xuất</a:t>
            </a:r>
            <a:r>
              <a:rPr lang="en-US" sz="1800">
                <a:latin typeface="Lato"/>
                <a:ea typeface="Lato"/>
                <a:cs typeface="Lato"/>
              </a:rPr>
              <a:t> </a:t>
            </a:r>
            <a:r>
              <a:rPr lang="en-US" sz="1800" err="1">
                <a:latin typeface="Lato"/>
                <a:ea typeface="Lato"/>
                <a:cs typeface="Lato"/>
              </a:rPr>
              <a:t>hiện</a:t>
            </a:r>
            <a:r>
              <a:rPr lang="en-US" sz="1800">
                <a:latin typeface="Lato"/>
                <a:ea typeface="Lato"/>
                <a:cs typeface="Lato"/>
              </a:rPr>
              <a:t> </a:t>
            </a:r>
            <a:r>
              <a:rPr lang="en-US" sz="1800" err="1">
                <a:latin typeface="Lato"/>
                <a:ea typeface="Lato"/>
                <a:cs typeface="Lato"/>
              </a:rPr>
              <a:t>cộng</a:t>
            </a:r>
            <a:r>
              <a:rPr lang="en-US" sz="1800">
                <a:latin typeface="Lato"/>
                <a:ea typeface="Lato"/>
                <a:cs typeface="Lato"/>
              </a:rPr>
              <a:t> </a:t>
            </a:r>
            <a:r>
              <a:rPr lang="en-US" sz="1800" err="1">
                <a:latin typeface="Lato"/>
                <a:ea typeface="Lato"/>
                <a:cs typeface="Lato"/>
              </a:rPr>
              <a:t>thêm</a:t>
            </a:r>
            <a:r>
              <a:rPr lang="en-US" sz="1800">
                <a:latin typeface="Lato"/>
                <a:ea typeface="Lato"/>
                <a:cs typeface="Lato"/>
              </a:rPr>
              <a:t> </a:t>
            </a:r>
            <a:r>
              <a:rPr lang="en-US" sz="1800" err="1">
                <a:latin typeface="Lato"/>
                <a:ea typeface="Lato"/>
                <a:cs typeface="Lato"/>
              </a:rPr>
              <a:t>ký</a:t>
            </a:r>
            <a:r>
              <a:rPr lang="en-US" sz="1800">
                <a:latin typeface="Lato"/>
                <a:ea typeface="Lato"/>
                <a:cs typeface="Lato"/>
              </a:rPr>
              <a:t> </a:t>
            </a:r>
            <a:r>
              <a:rPr lang="en-US" sz="1800" err="1">
                <a:latin typeface="Lato"/>
                <a:ea typeface="Lato"/>
                <a:cs typeface="Lato"/>
              </a:rPr>
              <a:t>tự</a:t>
            </a:r>
            <a:r>
              <a:rPr lang="en-US" sz="1800">
                <a:latin typeface="Lato"/>
                <a:ea typeface="Lato"/>
                <a:cs typeface="Lato"/>
              </a:rPr>
              <a:t> </a:t>
            </a:r>
            <a:r>
              <a:rPr lang="en-US" sz="1800" err="1">
                <a:latin typeface="Lato"/>
                <a:ea typeface="Lato"/>
                <a:cs typeface="Lato"/>
              </a:rPr>
              <a:t>trống</a:t>
            </a:r>
            <a:r>
              <a:rPr lang="en-US" sz="1800">
                <a:latin typeface="Lato"/>
                <a:ea typeface="Lato"/>
                <a:cs typeface="Lato"/>
              </a:rPr>
              <a:t>.</a:t>
            </a:r>
          </a:p>
          <a:p>
            <a:pPr lvl="1"/>
            <a:r>
              <a:rPr lang="en-US" sz="1800" err="1">
                <a:latin typeface="Lato"/>
                <a:ea typeface="Lato"/>
                <a:cs typeface="Lato"/>
              </a:rPr>
              <a:t>Đầu</a:t>
            </a:r>
            <a:r>
              <a:rPr lang="en-US" sz="1800">
                <a:latin typeface="Lato"/>
                <a:ea typeface="Lato"/>
                <a:cs typeface="Lato"/>
              </a:rPr>
              <a:t> </a:t>
            </a:r>
            <a:r>
              <a:rPr lang="en-US" sz="1800" err="1">
                <a:latin typeface="Lato"/>
                <a:ea typeface="Lato"/>
                <a:cs typeface="Lato"/>
              </a:rPr>
              <a:t>ra</a:t>
            </a:r>
            <a:r>
              <a:rPr lang="en-US" sz="1800">
                <a:latin typeface="Lato"/>
                <a:ea typeface="Lato"/>
                <a:cs typeface="Lato"/>
              </a:rPr>
              <a:t>: </a:t>
            </a:r>
            <a:r>
              <a:rPr lang="en-US" sz="1800" err="1">
                <a:latin typeface="Lato"/>
                <a:ea typeface="Lato"/>
                <a:cs typeface="Lato"/>
              </a:rPr>
              <a:t>Chuỗi</a:t>
            </a:r>
            <a:r>
              <a:rPr lang="en-US" sz="1800">
                <a:latin typeface="Lato"/>
                <a:ea typeface="Lato"/>
                <a:cs typeface="Lato"/>
              </a:rPr>
              <a:t> </a:t>
            </a:r>
            <a:r>
              <a:rPr lang="en-US" sz="1800" err="1">
                <a:latin typeface="Lato"/>
                <a:ea typeface="Lato"/>
                <a:cs typeface="Lato"/>
              </a:rPr>
              <a:t>ký</a:t>
            </a:r>
            <a:r>
              <a:rPr lang="en-US" sz="1800">
                <a:latin typeface="Lato"/>
                <a:ea typeface="Lato"/>
                <a:cs typeface="Lato"/>
              </a:rPr>
              <a:t> </a:t>
            </a:r>
            <a:r>
              <a:rPr lang="en-US" sz="1800" err="1">
                <a:latin typeface="Lato"/>
                <a:ea typeface="Lato"/>
                <a:cs typeface="Lato"/>
              </a:rPr>
              <a:t>tự</a:t>
            </a:r>
            <a:r>
              <a:rPr lang="en-US" sz="1800">
                <a:latin typeface="Lato"/>
                <a:ea typeface="Lato"/>
                <a:cs typeface="Lato"/>
              </a:rPr>
              <a:t> y.</a:t>
            </a:r>
          </a:p>
          <a:p>
            <a:r>
              <a:rPr lang="en-US" sz="2200" err="1">
                <a:latin typeface="Lato"/>
                <a:ea typeface="Lato"/>
                <a:cs typeface="Lato"/>
              </a:rPr>
              <a:t>Tính</a:t>
            </a:r>
            <a:r>
              <a:rPr lang="en-US" sz="2200">
                <a:latin typeface="Lato"/>
                <a:ea typeface="Lato"/>
                <a:cs typeface="Lato"/>
              </a:rPr>
              <a:t> </a:t>
            </a:r>
            <a:r>
              <a:rPr lang="en-US" sz="2200" err="1">
                <a:latin typeface="Lato"/>
                <a:ea typeface="Lato"/>
                <a:cs typeface="Lato"/>
              </a:rPr>
              <a:t>xác</a:t>
            </a:r>
            <a:r>
              <a:rPr lang="en-US" sz="2200">
                <a:latin typeface="Lato"/>
                <a:ea typeface="Lato"/>
                <a:cs typeface="Lato"/>
              </a:rPr>
              <a:t> </a:t>
            </a:r>
            <a:r>
              <a:rPr lang="en-US" sz="2200" err="1">
                <a:latin typeface="Lato"/>
                <a:ea typeface="Lato"/>
                <a:cs typeface="Lato"/>
              </a:rPr>
              <a:t>suất</a:t>
            </a:r>
            <a:r>
              <a:rPr lang="en-US" sz="2200">
                <a:latin typeface="Lato"/>
                <a:ea typeface="Lato"/>
                <a:cs typeface="Lato"/>
              </a:rPr>
              <a:t> P(</a:t>
            </a:r>
            <a:r>
              <a:rPr lang="en-US" sz="2200" err="1">
                <a:latin typeface="Lato"/>
                <a:ea typeface="Lato"/>
                <a:cs typeface="Lato"/>
              </a:rPr>
              <a:t>y|x</a:t>
            </a:r>
            <a:r>
              <a:rPr lang="en-US" sz="2200">
                <a:latin typeface="Lato"/>
                <a:ea typeface="Lato"/>
                <a:cs typeface="Lato"/>
              </a:rPr>
              <a:t>), </a:t>
            </a:r>
            <a:r>
              <a:rPr lang="en-US" sz="2200" err="1">
                <a:latin typeface="Lato"/>
                <a:ea typeface="Lato"/>
                <a:cs typeface="Lato"/>
              </a:rPr>
              <a:t>sử</a:t>
            </a:r>
            <a:r>
              <a:rPr lang="en-US" sz="2200">
                <a:latin typeface="Lato"/>
                <a:ea typeface="Lato"/>
                <a:cs typeface="Lato"/>
              </a:rPr>
              <a:t> </a:t>
            </a:r>
            <a:r>
              <a:rPr lang="en-US" sz="2200" err="1">
                <a:latin typeface="Lato"/>
                <a:ea typeface="Lato"/>
                <a:cs typeface="Lato"/>
              </a:rPr>
              <a:t>dụng</a:t>
            </a:r>
            <a:r>
              <a:rPr lang="en-US" sz="2200">
                <a:latin typeface="Lato"/>
                <a:ea typeface="Lato"/>
                <a:cs typeface="Lato"/>
              </a:rPr>
              <a:t> </a:t>
            </a:r>
            <a:r>
              <a:rPr lang="en-US" sz="2200" err="1">
                <a:latin typeface="Lato"/>
                <a:ea typeface="Lato"/>
                <a:cs typeface="Lato"/>
              </a:rPr>
              <a:t>các</a:t>
            </a:r>
            <a:r>
              <a:rPr lang="en-US" sz="2200">
                <a:latin typeface="Lato"/>
                <a:ea typeface="Lato"/>
                <a:cs typeface="Lato"/>
              </a:rPr>
              <a:t> </a:t>
            </a:r>
            <a:r>
              <a:rPr lang="en-US" sz="2200" err="1">
                <a:latin typeface="Lato"/>
                <a:ea typeface="Lato"/>
                <a:cs typeface="Lato"/>
              </a:rPr>
              <a:t>thuật</a:t>
            </a:r>
            <a:r>
              <a:rPr lang="en-US" sz="2200">
                <a:latin typeface="Lato"/>
                <a:ea typeface="Lato"/>
                <a:cs typeface="Lato"/>
              </a:rPr>
              <a:t> </a:t>
            </a:r>
            <a:r>
              <a:rPr lang="en-US" sz="2200" err="1">
                <a:latin typeface="Lato"/>
                <a:ea typeface="Lato"/>
                <a:cs typeface="Lato"/>
              </a:rPr>
              <a:t>toán</a:t>
            </a:r>
            <a:r>
              <a:rPr lang="en-US" sz="2200">
                <a:latin typeface="Lato"/>
                <a:ea typeface="Lato"/>
                <a:cs typeface="Lato"/>
              </a:rPr>
              <a:t> gradient </a:t>
            </a:r>
            <a:r>
              <a:rPr lang="en-US" sz="2200" err="1">
                <a:latin typeface="Lato"/>
                <a:ea typeface="Lato"/>
                <a:cs typeface="Lato"/>
              </a:rPr>
              <a:t>để</a:t>
            </a:r>
            <a:r>
              <a:rPr lang="en-US" sz="2200">
                <a:latin typeface="Lato"/>
                <a:ea typeface="Lato"/>
                <a:cs typeface="Lato"/>
              </a:rPr>
              <a:t> </a:t>
            </a:r>
            <a:r>
              <a:rPr lang="en-US" sz="2200" err="1">
                <a:latin typeface="Lato"/>
                <a:ea typeface="Lato"/>
                <a:cs typeface="Lato"/>
              </a:rPr>
              <a:t>hướng</a:t>
            </a:r>
            <a:r>
              <a:rPr lang="en-US" sz="2200">
                <a:latin typeface="Lato"/>
                <a:ea typeface="Lato"/>
                <a:cs typeface="Lato"/>
              </a:rPr>
              <a:t> CTC Loss </a:t>
            </a:r>
            <a:r>
              <a:rPr lang="en-US" sz="2200" err="1">
                <a:latin typeface="Lato"/>
                <a:ea typeface="Lato"/>
                <a:cs typeface="Lato"/>
              </a:rPr>
              <a:t>về</a:t>
            </a:r>
            <a:r>
              <a:rPr lang="en-US" sz="2200">
                <a:latin typeface="Lato"/>
                <a:ea typeface="Lato"/>
                <a:cs typeface="Lato"/>
              </a:rPr>
              <a:t> </a:t>
            </a:r>
            <a:r>
              <a:rPr lang="en-US" sz="2200" err="1">
                <a:latin typeface="Lato"/>
                <a:ea typeface="Lato"/>
                <a:cs typeface="Lato"/>
              </a:rPr>
              <a:t>cực</a:t>
            </a:r>
            <a:r>
              <a:rPr lang="en-US" sz="2200">
                <a:latin typeface="Lato"/>
                <a:ea typeface="Lato"/>
                <a:cs typeface="Lato"/>
              </a:rPr>
              <a:t> </a:t>
            </a:r>
            <a:r>
              <a:rPr lang="en-US" sz="2200" err="1">
                <a:latin typeface="Lato"/>
                <a:ea typeface="Lato"/>
                <a:cs typeface="Lato"/>
              </a:rPr>
              <a:t>đại</a:t>
            </a:r>
            <a:r>
              <a:rPr lang="en-US" sz="2200">
                <a:latin typeface="Lato"/>
                <a:ea typeface="Lato"/>
                <a:cs typeface="Lato"/>
              </a:rPr>
              <a:t>.</a:t>
            </a:r>
          </a:p>
          <a:p>
            <a:r>
              <a:rPr lang="en-US" sz="2100">
                <a:latin typeface="Lato"/>
                <a:ea typeface="Lato"/>
                <a:cs typeface="Lato"/>
              </a:rPr>
              <a:t>Các </a:t>
            </a:r>
            <a:r>
              <a:rPr lang="en-US" sz="2100" err="1">
                <a:latin typeface="Lato"/>
                <a:ea typeface="Lato"/>
                <a:cs typeface="Lato"/>
              </a:rPr>
              <a:t>ký</a:t>
            </a:r>
            <a:r>
              <a:rPr lang="en-US" sz="2100">
                <a:latin typeface="Lato"/>
                <a:ea typeface="Lato"/>
                <a:cs typeface="Lato"/>
              </a:rPr>
              <a:t> </a:t>
            </a:r>
            <a:r>
              <a:rPr lang="en-US" sz="2100" err="1">
                <a:latin typeface="Lato"/>
                <a:ea typeface="Lato"/>
                <a:cs typeface="Lato"/>
              </a:rPr>
              <a:t>tự</a:t>
            </a:r>
            <a:r>
              <a:rPr lang="en-US" sz="2100">
                <a:latin typeface="Lato"/>
                <a:ea typeface="Lato"/>
                <a:cs typeface="Lato"/>
              </a:rPr>
              <a:t> </a:t>
            </a:r>
            <a:r>
              <a:rPr lang="en-US" sz="2100" err="1">
                <a:latin typeface="Lato"/>
                <a:ea typeface="Lato"/>
                <a:cs typeface="Lato"/>
              </a:rPr>
              <a:t>trống</a:t>
            </a:r>
            <a:r>
              <a:rPr lang="en-US" sz="2100">
                <a:latin typeface="Lato"/>
                <a:ea typeface="Lato"/>
                <a:cs typeface="Lato"/>
              </a:rPr>
              <a:t> </a:t>
            </a:r>
            <a:r>
              <a:rPr lang="en-US" sz="2100" err="1">
                <a:latin typeface="Lato"/>
                <a:ea typeface="Lato"/>
                <a:cs typeface="Lato"/>
              </a:rPr>
              <a:t>được</a:t>
            </a:r>
            <a:r>
              <a:rPr lang="en-US" sz="2100">
                <a:latin typeface="Lato"/>
                <a:ea typeface="Lato"/>
                <a:cs typeface="Lato"/>
              </a:rPr>
              <a:t> </a:t>
            </a:r>
            <a:r>
              <a:rPr lang="en-US" sz="2100" err="1">
                <a:latin typeface="Lato"/>
                <a:ea typeface="Lato"/>
                <a:cs typeface="Lato"/>
              </a:rPr>
              <a:t>thêm</a:t>
            </a:r>
            <a:r>
              <a:rPr lang="en-US" sz="2100">
                <a:latin typeface="Lato"/>
                <a:ea typeface="Lato"/>
                <a:cs typeface="Lato"/>
              </a:rPr>
              <a:t> </a:t>
            </a:r>
            <a:r>
              <a:rPr lang="en-US" sz="2100" err="1">
                <a:latin typeface="Lato"/>
                <a:ea typeface="Lato"/>
                <a:cs typeface="Lato"/>
              </a:rPr>
              <a:t>vào</a:t>
            </a:r>
            <a:r>
              <a:rPr lang="en-US" sz="2100">
                <a:latin typeface="Lato"/>
                <a:ea typeface="Lato"/>
                <a:cs typeface="Lato"/>
              </a:rPr>
              <a:t> </a:t>
            </a:r>
            <a:r>
              <a:rPr lang="en-US" sz="2100" err="1">
                <a:latin typeface="Lato"/>
                <a:ea typeface="Lato"/>
                <a:cs typeface="Lato"/>
              </a:rPr>
              <a:t>sau</a:t>
            </a:r>
            <a:r>
              <a:rPr lang="en-US" sz="2100">
                <a:latin typeface="Lato"/>
                <a:ea typeface="Lato"/>
                <a:cs typeface="Lato"/>
              </a:rPr>
              <a:t> </a:t>
            </a:r>
            <a:r>
              <a:rPr lang="en-US" sz="2100" err="1">
                <a:latin typeface="Lato"/>
                <a:ea typeface="Lato"/>
                <a:cs typeface="Lato"/>
              </a:rPr>
              <a:t>mỗi</a:t>
            </a:r>
            <a:r>
              <a:rPr lang="en-US" sz="2100">
                <a:latin typeface="Lato"/>
                <a:ea typeface="Lato"/>
                <a:cs typeface="Lato"/>
              </a:rPr>
              <a:t> 2 </a:t>
            </a:r>
            <a:r>
              <a:rPr lang="en-US" sz="2100" err="1">
                <a:latin typeface="Lato"/>
                <a:ea typeface="Lato"/>
                <a:cs typeface="Lato"/>
              </a:rPr>
              <a:t>ký</a:t>
            </a:r>
            <a:r>
              <a:rPr lang="en-US" sz="2100">
                <a:latin typeface="Lato"/>
                <a:ea typeface="Lato"/>
                <a:cs typeface="Lato"/>
              </a:rPr>
              <a:t> </a:t>
            </a:r>
            <a:r>
              <a:rPr lang="en-US" sz="2100" err="1">
                <a:latin typeface="Lato"/>
                <a:ea typeface="Lato"/>
                <a:cs typeface="Lato"/>
              </a:rPr>
              <a:t>tự</a:t>
            </a:r>
            <a:r>
              <a:rPr lang="en-US" sz="2100">
                <a:latin typeface="Lato"/>
                <a:ea typeface="Lato"/>
                <a:cs typeface="Lato"/>
              </a:rPr>
              <a:t> </a:t>
            </a:r>
            <a:r>
              <a:rPr lang="en-US" sz="2100" err="1">
                <a:latin typeface="Lato"/>
                <a:ea typeface="Lato"/>
                <a:cs typeface="Lato"/>
              </a:rPr>
              <a:t>giống</a:t>
            </a:r>
            <a:r>
              <a:rPr lang="en-US" sz="2100">
                <a:latin typeface="Lato"/>
                <a:ea typeface="Lato"/>
                <a:cs typeface="Lato"/>
              </a:rPr>
              <a:t> </a:t>
            </a:r>
            <a:r>
              <a:rPr lang="en-US" sz="2100" err="1">
                <a:latin typeface="Lato"/>
                <a:ea typeface="Lato"/>
                <a:cs typeface="Lato"/>
              </a:rPr>
              <a:t>nhau</a:t>
            </a:r>
            <a:r>
              <a:rPr lang="en-US" sz="2100">
                <a:latin typeface="Lato"/>
                <a:ea typeface="Lato"/>
                <a:cs typeface="Lato"/>
              </a:rPr>
              <a:t> </a:t>
            </a:r>
            <a:r>
              <a:rPr lang="en-US" sz="2100" err="1">
                <a:latin typeface="Lato"/>
                <a:ea typeface="Lato"/>
                <a:cs typeface="Lato"/>
              </a:rPr>
              <a:t>và</a:t>
            </a:r>
            <a:r>
              <a:rPr lang="en-US" sz="2100">
                <a:latin typeface="Lato"/>
                <a:ea typeface="Lato"/>
                <a:cs typeface="Lato"/>
              </a:rPr>
              <a:t> </a:t>
            </a:r>
            <a:r>
              <a:rPr lang="en-US" sz="2100" err="1">
                <a:latin typeface="Lato"/>
                <a:ea typeface="Lato"/>
                <a:cs typeface="Lato"/>
              </a:rPr>
              <a:t>liền</a:t>
            </a:r>
            <a:r>
              <a:rPr lang="en-US" sz="2100">
                <a:latin typeface="Lato"/>
                <a:ea typeface="Lato"/>
                <a:cs typeface="Lato"/>
              </a:rPr>
              <a:t> </a:t>
            </a:r>
            <a:r>
              <a:rPr lang="en-US" sz="2100" err="1">
                <a:latin typeface="Lato"/>
                <a:ea typeface="Lato"/>
                <a:cs typeface="Lato"/>
              </a:rPr>
              <a:t>nhau</a:t>
            </a:r>
            <a:r>
              <a:rPr lang="en-US" sz="2100">
                <a:latin typeface="Lato"/>
                <a:ea typeface="Lato"/>
                <a:cs typeface="Lato"/>
              </a:rPr>
              <a:t>. </a:t>
            </a:r>
            <a:endParaRPr lang="en-US" sz="2100"/>
          </a:p>
          <a:p>
            <a:pPr lvl="2"/>
            <a:endParaRPr lang="en-US" sz="1500"/>
          </a:p>
        </p:txBody>
      </p:sp>
    </p:spTree>
    <p:extLst>
      <p:ext uri="{BB962C8B-B14F-4D97-AF65-F5344CB8AC3E}">
        <p14:creationId xmlns:p14="http://schemas.microsoft.com/office/powerpoint/2010/main" val="25594811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28</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t>CTC Loss</a:t>
            </a:r>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349378" y="1602486"/>
            <a:ext cx="5737098" cy="397754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err="1"/>
              <a:t>Ví</a:t>
            </a:r>
            <a:r>
              <a:rPr lang="en-US" sz="2100"/>
              <a:t> </a:t>
            </a:r>
            <a:r>
              <a:rPr lang="en-US" sz="2100" err="1"/>
              <a:t>dụ</a:t>
            </a:r>
            <a:r>
              <a:rPr lang="en-US" sz="2100"/>
              <a:t>:</a:t>
            </a:r>
          </a:p>
          <a:p>
            <a:pPr lvl="1"/>
            <a:r>
              <a:rPr lang="en-US" sz="1800" err="1"/>
              <a:t>Với</a:t>
            </a:r>
            <a:r>
              <a:rPr lang="en-US" sz="1800"/>
              <a:t> </a:t>
            </a:r>
            <a:r>
              <a:rPr lang="en-US" sz="1800" err="1"/>
              <a:t>đầu</a:t>
            </a:r>
            <a:r>
              <a:rPr lang="en-US" sz="1800"/>
              <a:t> </a:t>
            </a:r>
            <a:r>
              <a:rPr lang="en-US" sz="1800" err="1"/>
              <a:t>ra</a:t>
            </a:r>
            <a:r>
              <a:rPr lang="en-US" sz="1800"/>
              <a:t> </a:t>
            </a:r>
            <a:r>
              <a:rPr lang="en-US" sz="1800" err="1"/>
              <a:t>chuỗi</a:t>
            </a:r>
            <a:r>
              <a:rPr lang="en-US" sz="1800"/>
              <a:t> y “hello” </a:t>
            </a:r>
            <a:r>
              <a:rPr lang="en-US" sz="1800" err="1"/>
              <a:t>ký</a:t>
            </a:r>
            <a:r>
              <a:rPr lang="en-US" sz="1800"/>
              <a:t> </a:t>
            </a:r>
            <a:r>
              <a:rPr lang="en-US" sz="1800" err="1"/>
              <a:t>tự</a:t>
            </a:r>
            <a:r>
              <a:rPr lang="en-US" sz="1800"/>
              <a:t> </a:t>
            </a:r>
            <a:r>
              <a:rPr lang="en-US" sz="1800" err="1"/>
              <a:t>trống</a:t>
            </a:r>
            <a:r>
              <a:rPr lang="en-US" sz="1800"/>
              <a:t> </a:t>
            </a:r>
            <a:r>
              <a:rPr lang="en-US" sz="1800" err="1"/>
              <a:t>là</a:t>
            </a:r>
            <a:r>
              <a:rPr lang="en-US" sz="1800"/>
              <a:t> ‘</a:t>
            </a:r>
            <a:r>
              <a:rPr lang="az-Cyrl-AZ" sz="1800"/>
              <a:t>Є</a:t>
            </a:r>
            <a:r>
              <a:rPr lang="en-US" sz="1800"/>
              <a:t>’</a:t>
            </a:r>
          </a:p>
          <a:p>
            <a:pPr lvl="1"/>
            <a:r>
              <a:rPr lang="en-US" sz="1800" err="1"/>
              <a:t>Tại</a:t>
            </a:r>
            <a:r>
              <a:rPr lang="en-US" sz="1800"/>
              <a:t> </a:t>
            </a:r>
            <a:r>
              <a:rPr lang="en-US" sz="1800" err="1"/>
              <a:t>mỗi</a:t>
            </a:r>
            <a:r>
              <a:rPr lang="en-US" sz="1800"/>
              <a:t> </a:t>
            </a:r>
            <a:r>
              <a:rPr lang="en-US" sz="1800" err="1"/>
              <a:t>vị</a:t>
            </a:r>
            <a:r>
              <a:rPr lang="en-US" sz="1800"/>
              <a:t> </a:t>
            </a:r>
            <a:r>
              <a:rPr lang="en-US" sz="1800" err="1"/>
              <a:t>trí</a:t>
            </a:r>
            <a:r>
              <a:rPr lang="en-US" sz="1800"/>
              <a:t> xi, </a:t>
            </a:r>
            <a:r>
              <a:rPr lang="en-US" sz="1800" err="1"/>
              <a:t>thay</a:t>
            </a:r>
            <a:r>
              <a:rPr lang="en-US" sz="1800"/>
              <a:t> </a:t>
            </a:r>
            <a:r>
              <a:rPr lang="en-US" sz="1800" err="1"/>
              <a:t>các</a:t>
            </a:r>
            <a:r>
              <a:rPr lang="en-US" sz="1800"/>
              <a:t> </a:t>
            </a:r>
            <a:r>
              <a:rPr lang="en-US" sz="1800" err="1"/>
              <a:t>ký</a:t>
            </a:r>
            <a:r>
              <a:rPr lang="en-US" sz="1800"/>
              <a:t> </a:t>
            </a:r>
            <a:r>
              <a:rPr lang="en-US" sz="1800" err="1"/>
              <a:t>tự</a:t>
            </a:r>
            <a:r>
              <a:rPr lang="en-US" sz="1800"/>
              <a:t> </a:t>
            </a:r>
            <a:r>
              <a:rPr lang="en-US" sz="1800" err="1"/>
              <a:t>có</a:t>
            </a:r>
            <a:r>
              <a:rPr lang="en-US" sz="1800"/>
              <a:t> </a:t>
            </a:r>
            <a:r>
              <a:rPr lang="en-US" sz="1800" err="1"/>
              <a:t>thể</a:t>
            </a:r>
            <a:r>
              <a:rPr lang="en-US" sz="1800"/>
              <a:t>.</a:t>
            </a:r>
          </a:p>
          <a:p>
            <a:pPr lvl="1"/>
            <a:r>
              <a:rPr lang="en-US" sz="1800" err="1"/>
              <a:t>Tính</a:t>
            </a:r>
            <a:r>
              <a:rPr lang="en-US" sz="1800"/>
              <a:t> </a:t>
            </a:r>
            <a:r>
              <a:rPr lang="en-US" sz="1800" err="1"/>
              <a:t>tổng</a:t>
            </a:r>
            <a:r>
              <a:rPr lang="en-US" sz="1800"/>
              <a:t> </a:t>
            </a:r>
            <a:r>
              <a:rPr lang="en-US" sz="1800" err="1"/>
              <a:t>xác</a:t>
            </a:r>
            <a:r>
              <a:rPr lang="en-US" sz="1800"/>
              <a:t> </a:t>
            </a:r>
            <a:r>
              <a:rPr lang="en-US" sz="1800" err="1"/>
              <a:t>suất</a:t>
            </a:r>
            <a:r>
              <a:rPr lang="en-US" sz="1800"/>
              <a:t> </a:t>
            </a:r>
            <a:r>
              <a:rPr lang="en-US" sz="1800" err="1"/>
              <a:t>khi</a:t>
            </a:r>
            <a:r>
              <a:rPr lang="en-US" sz="1800"/>
              <a:t> </a:t>
            </a:r>
            <a:r>
              <a:rPr lang="en-US" sz="1800" err="1"/>
              <a:t>các</a:t>
            </a:r>
            <a:r>
              <a:rPr lang="en-US" sz="1800"/>
              <a:t> </a:t>
            </a:r>
            <a:r>
              <a:rPr lang="en-US" sz="1800" err="1"/>
              <a:t>ký</a:t>
            </a:r>
            <a:r>
              <a:rPr lang="en-US" sz="1800"/>
              <a:t> </a:t>
            </a:r>
            <a:r>
              <a:rPr lang="en-US" sz="1800" err="1"/>
              <a:t>tự</a:t>
            </a:r>
            <a:r>
              <a:rPr lang="en-US" sz="1800"/>
              <a:t> </a:t>
            </a:r>
            <a:r>
              <a:rPr lang="en-US" sz="1800" err="1"/>
              <a:t>đó</a:t>
            </a:r>
            <a:r>
              <a:rPr lang="en-US" sz="1800"/>
              <a:t> </a:t>
            </a:r>
            <a:r>
              <a:rPr lang="en-US" sz="1800" err="1"/>
              <a:t>được</a:t>
            </a:r>
            <a:r>
              <a:rPr lang="en-US" sz="1800"/>
              <a:t> </a:t>
            </a:r>
            <a:r>
              <a:rPr lang="en-US" sz="1800" err="1"/>
              <a:t>chọn</a:t>
            </a:r>
            <a:endParaRPr lang="en-US" sz="1800"/>
          </a:p>
          <a:p>
            <a:pPr lvl="1"/>
            <a:r>
              <a:rPr lang="en-US" sz="1800" err="1"/>
              <a:t>Chọn</a:t>
            </a:r>
            <a:r>
              <a:rPr lang="en-US" sz="1800"/>
              <a:t> con </a:t>
            </a:r>
            <a:r>
              <a:rPr lang="en-US" sz="1800" err="1"/>
              <a:t>đường</a:t>
            </a:r>
            <a:r>
              <a:rPr lang="en-US" sz="1800"/>
              <a:t> </a:t>
            </a:r>
            <a:r>
              <a:rPr lang="en-US" sz="1800" err="1"/>
              <a:t>tìm</a:t>
            </a:r>
            <a:r>
              <a:rPr lang="en-US" sz="1800"/>
              <a:t> </a:t>
            </a:r>
            <a:r>
              <a:rPr lang="en-US" sz="1800" err="1"/>
              <a:t>được</a:t>
            </a:r>
            <a:r>
              <a:rPr lang="en-US" sz="1800"/>
              <a:t> </a:t>
            </a:r>
            <a:r>
              <a:rPr lang="en-US" sz="1800" err="1"/>
              <a:t>xác</a:t>
            </a:r>
            <a:r>
              <a:rPr lang="en-US" sz="1800"/>
              <a:t> </a:t>
            </a:r>
            <a:r>
              <a:rPr lang="en-US" sz="1800" err="1"/>
              <a:t>suất</a:t>
            </a:r>
            <a:r>
              <a:rPr lang="en-US" sz="1800"/>
              <a:t> </a:t>
            </a:r>
            <a:r>
              <a:rPr lang="en-US" sz="1800" err="1"/>
              <a:t>tổng</a:t>
            </a:r>
            <a:r>
              <a:rPr lang="en-US" sz="1800"/>
              <a:t> </a:t>
            </a:r>
            <a:r>
              <a:rPr lang="en-US" sz="1800" err="1"/>
              <a:t>hợp</a:t>
            </a:r>
            <a:r>
              <a:rPr lang="en-US" sz="1800"/>
              <a:t> </a:t>
            </a:r>
            <a:r>
              <a:rPr lang="en-US" sz="1800" err="1"/>
              <a:t>là</a:t>
            </a:r>
            <a:r>
              <a:rPr lang="en-US" sz="1800"/>
              <a:t> </a:t>
            </a:r>
            <a:r>
              <a:rPr lang="en-US" sz="1800" err="1"/>
              <a:t>lớn</a:t>
            </a:r>
            <a:r>
              <a:rPr lang="en-US" sz="1800"/>
              <a:t> </a:t>
            </a:r>
            <a:r>
              <a:rPr lang="en-US" sz="1800" err="1"/>
              <a:t>nhất</a:t>
            </a:r>
            <a:r>
              <a:rPr lang="en-US" sz="1800"/>
              <a:t> </a:t>
            </a:r>
          </a:p>
          <a:p>
            <a:pPr lvl="1"/>
            <a:r>
              <a:rPr lang="en-US" sz="1800" err="1"/>
              <a:t>Đưa</a:t>
            </a:r>
            <a:r>
              <a:rPr lang="en-US" sz="1800"/>
              <a:t> </a:t>
            </a:r>
            <a:r>
              <a:rPr lang="en-US" sz="1800" err="1"/>
              <a:t>chuỗi</a:t>
            </a:r>
            <a:r>
              <a:rPr lang="en-US" sz="1800"/>
              <a:t> </a:t>
            </a:r>
            <a:r>
              <a:rPr lang="en-US" sz="1800" err="1"/>
              <a:t>đầu</a:t>
            </a:r>
            <a:r>
              <a:rPr lang="en-US" sz="1800"/>
              <a:t> </a:t>
            </a:r>
            <a:r>
              <a:rPr lang="en-US" sz="1800" err="1"/>
              <a:t>ra</a:t>
            </a:r>
            <a:r>
              <a:rPr lang="en-US" sz="1800"/>
              <a:t> </a:t>
            </a:r>
            <a:r>
              <a:rPr lang="en-US" sz="1800" err="1"/>
              <a:t>vào</a:t>
            </a:r>
            <a:r>
              <a:rPr lang="en-US" sz="1800"/>
              <a:t> </a:t>
            </a:r>
            <a:r>
              <a:rPr lang="en-US" sz="1800" err="1"/>
              <a:t>hàm</a:t>
            </a:r>
            <a:r>
              <a:rPr lang="en-US" sz="1800"/>
              <a:t> </a:t>
            </a:r>
            <a:r>
              <a:rPr lang="en-US" sz="1800" err="1"/>
              <a:t>ánh</a:t>
            </a:r>
            <a:r>
              <a:rPr lang="en-US" sz="1800"/>
              <a:t> </a:t>
            </a:r>
            <a:r>
              <a:rPr lang="en-US" sz="1800" err="1"/>
              <a:t>xạ</a:t>
            </a:r>
            <a:r>
              <a:rPr lang="en-US" sz="1800"/>
              <a:t> B, </a:t>
            </a:r>
            <a:r>
              <a:rPr lang="en-US" sz="1800" err="1"/>
              <a:t>lấy</a:t>
            </a:r>
            <a:r>
              <a:rPr lang="en-US" sz="1800"/>
              <a:t> </a:t>
            </a:r>
            <a:r>
              <a:rPr lang="en-US" sz="1800" err="1"/>
              <a:t>ra</a:t>
            </a:r>
            <a:r>
              <a:rPr lang="en-US" sz="1800"/>
              <a:t> </a:t>
            </a:r>
            <a:r>
              <a:rPr lang="en-US" sz="1800" err="1"/>
              <a:t>được</a:t>
            </a:r>
            <a:r>
              <a:rPr lang="en-US" sz="1800"/>
              <a:t> </a:t>
            </a:r>
            <a:r>
              <a:rPr lang="en-US" sz="1800" err="1"/>
              <a:t>đầu</a:t>
            </a:r>
            <a:r>
              <a:rPr lang="en-US" sz="1800"/>
              <a:t> </a:t>
            </a:r>
            <a:r>
              <a:rPr lang="en-US" sz="1800" err="1"/>
              <a:t>ra</a:t>
            </a:r>
            <a:r>
              <a:rPr lang="en-US" sz="1800"/>
              <a:t> y*. </a:t>
            </a:r>
            <a:r>
              <a:rPr lang="en-US" sz="1800" err="1"/>
              <a:t>Sử</a:t>
            </a:r>
            <a:r>
              <a:rPr lang="en-US" sz="1800"/>
              <a:t> </a:t>
            </a:r>
            <a:r>
              <a:rPr lang="en-US" sz="1800" err="1"/>
              <a:t>dụng</a:t>
            </a:r>
            <a:r>
              <a:rPr lang="en-US" sz="1800"/>
              <a:t> y* </a:t>
            </a:r>
            <a:r>
              <a:rPr lang="en-US" sz="1800" err="1"/>
              <a:t>và</a:t>
            </a:r>
            <a:r>
              <a:rPr lang="en-US" sz="1800"/>
              <a:t> </a:t>
            </a:r>
            <a:r>
              <a:rPr lang="en-US" sz="1800" err="1"/>
              <a:t>các</a:t>
            </a:r>
            <a:r>
              <a:rPr lang="en-US" sz="1800"/>
              <a:t> </a:t>
            </a:r>
            <a:r>
              <a:rPr lang="en-US" sz="1800" err="1"/>
              <a:t>phương</a:t>
            </a:r>
            <a:r>
              <a:rPr lang="en-US" sz="1800"/>
              <a:t> </a:t>
            </a:r>
            <a:r>
              <a:rPr lang="en-US" sz="1800" err="1"/>
              <a:t>pháp</a:t>
            </a:r>
            <a:r>
              <a:rPr lang="en-US" sz="1800"/>
              <a:t> gradient </a:t>
            </a:r>
            <a:r>
              <a:rPr lang="en-US" sz="1800" err="1"/>
              <a:t>để</a:t>
            </a:r>
            <a:r>
              <a:rPr lang="en-US" sz="1800"/>
              <a:t> </a:t>
            </a:r>
            <a:r>
              <a:rPr lang="en-US" sz="1800" err="1"/>
              <a:t>cập</a:t>
            </a:r>
            <a:r>
              <a:rPr lang="en-US" sz="1800"/>
              <a:t> </a:t>
            </a:r>
            <a:r>
              <a:rPr lang="en-US" sz="1800" err="1"/>
              <a:t>nhật</a:t>
            </a:r>
            <a:r>
              <a:rPr lang="en-US" sz="1800"/>
              <a:t> </a:t>
            </a:r>
            <a:r>
              <a:rPr lang="en-US" sz="1800" err="1"/>
              <a:t>trọng</a:t>
            </a:r>
            <a:r>
              <a:rPr lang="en-US" sz="1800"/>
              <a:t> </a:t>
            </a:r>
            <a:r>
              <a:rPr lang="en-US" sz="1800" err="1"/>
              <a:t>số</a:t>
            </a:r>
            <a:r>
              <a:rPr lang="en-US" sz="1800"/>
              <a:t> </a:t>
            </a:r>
            <a:r>
              <a:rPr lang="en-US" sz="1800" err="1"/>
              <a:t>của</a:t>
            </a:r>
            <a:r>
              <a:rPr lang="en-US" sz="1800"/>
              <a:t> </a:t>
            </a:r>
            <a:r>
              <a:rPr lang="en-US" sz="1800" err="1"/>
              <a:t>mô</a:t>
            </a:r>
            <a:r>
              <a:rPr lang="en-US" sz="1800"/>
              <a:t> </a:t>
            </a:r>
            <a:r>
              <a:rPr lang="en-US" sz="1800" err="1"/>
              <a:t>hình</a:t>
            </a:r>
            <a:r>
              <a:rPr lang="en-US" sz="1800"/>
              <a:t>.</a:t>
            </a:r>
          </a:p>
        </p:txBody>
      </p:sp>
      <p:pic>
        <p:nvPicPr>
          <p:cNvPr id="8" name="Picture 7">
            <a:extLst>
              <a:ext uri="{FF2B5EF4-FFF2-40B4-BE49-F238E27FC236}">
                <a16:creationId xmlns:a16="http://schemas.microsoft.com/office/drawing/2014/main" id="{B01B480D-D430-839B-4A1B-F7CD994803B5}"/>
              </a:ext>
            </a:extLst>
          </p:cNvPr>
          <p:cNvPicPr>
            <a:picLocks noChangeAspect="1"/>
          </p:cNvPicPr>
          <p:nvPr/>
        </p:nvPicPr>
        <p:blipFill>
          <a:blip r:embed="rId2"/>
          <a:stretch>
            <a:fillRect/>
          </a:stretch>
        </p:blipFill>
        <p:spPr>
          <a:xfrm>
            <a:off x="6243933" y="1701473"/>
            <a:ext cx="2664991" cy="3779571"/>
          </a:xfrm>
          <a:prstGeom prst="rect">
            <a:avLst/>
          </a:prstGeom>
        </p:spPr>
      </p:pic>
    </p:spTree>
    <p:extLst>
      <p:ext uri="{BB962C8B-B14F-4D97-AF65-F5344CB8AC3E}">
        <p14:creationId xmlns:p14="http://schemas.microsoft.com/office/powerpoint/2010/main" val="37294191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29</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err="1">
                <a:latin typeface="Lato"/>
                <a:ea typeface="Lato"/>
                <a:cs typeface="Lato"/>
              </a:rPr>
              <a:t>Chỉ</a:t>
            </a:r>
            <a:r>
              <a:rPr lang="en-US">
                <a:latin typeface="Lato"/>
                <a:ea typeface="Lato"/>
                <a:cs typeface="Lato"/>
              </a:rPr>
              <a:t> </a:t>
            </a:r>
            <a:r>
              <a:rPr lang="en-US" err="1">
                <a:latin typeface="Lato"/>
                <a:ea typeface="Lato"/>
                <a:cs typeface="Lato"/>
              </a:rPr>
              <a:t>số</a:t>
            </a:r>
            <a:r>
              <a:rPr lang="en-US">
                <a:latin typeface="Lato"/>
                <a:ea typeface="Lato"/>
                <a:cs typeface="Lato"/>
              </a:rPr>
              <a:t> </a:t>
            </a:r>
            <a:r>
              <a:rPr lang="en-US" err="1">
                <a:latin typeface="Lato"/>
                <a:ea typeface="Lato"/>
                <a:cs typeface="Lato"/>
              </a:rPr>
              <a:t>đánh</a:t>
            </a:r>
            <a:r>
              <a:rPr lang="en-US">
                <a:latin typeface="Lato"/>
                <a:ea typeface="Lato"/>
                <a:cs typeface="Lato"/>
              </a:rPr>
              <a:t> </a:t>
            </a:r>
            <a:r>
              <a:rPr lang="en-US" err="1">
                <a:latin typeface="Lato"/>
                <a:ea typeface="Lato"/>
                <a:cs typeface="Lato"/>
              </a:rPr>
              <a:t>giá</a:t>
            </a:r>
            <a:r>
              <a:rPr lang="en-US">
                <a:latin typeface="Lato"/>
                <a:ea typeface="Lato"/>
                <a:cs typeface="Lato"/>
              </a:rPr>
              <a:t> </a:t>
            </a:r>
            <a:r>
              <a:rPr lang="en-US" err="1">
                <a:latin typeface="Lato"/>
                <a:ea typeface="Lato"/>
                <a:cs typeface="Lato"/>
              </a:rPr>
              <a:t>khác</a:t>
            </a:r>
            <a:r>
              <a:rPr lang="en-US">
                <a:latin typeface="Lato"/>
                <a:ea typeface="Lato"/>
                <a:cs typeface="Lato"/>
              </a:rPr>
              <a:t> </a:t>
            </a:r>
          </a:p>
        </p:txBody>
      </p:sp>
      <p:sp>
        <p:nvSpPr>
          <p:cNvPr id="7" name="Content Placeholder 3">
            <a:extLst>
              <a:ext uri="{FF2B5EF4-FFF2-40B4-BE49-F238E27FC236}">
                <a16:creationId xmlns:a16="http://schemas.microsoft.com/office/drawing/2014/main" id="{EC2D620D-D403-5608-3CFB-5FC62371DD19}"/>
              </a:ext>
            </a:extLst>
          </p:cNvPr>
          <p:cNvSpPr txBox="1">
            <a:spLocks/>
          </p:cNvSpPr>
          <p:nvPr/>
        </p:nvSpPr>
        <p:spPr>
          <a:xfrm>
            <a:off x="235077" y="992886"/>
            <a:ext cx="8391499" cy="3154180"/>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Calibri" panose="020B0604020202020204" pitchFamily="34" charset="0"/>
              <a:buChar char="-"/>
            </a:pPr>
            <a:r>
              <a:rPr lang="en-US" sz="2100" b="1" dirty="0">
                <a:latin typeface="Lato"/>
                <a:ea typeface="Lato"/>
                <a:cs typeface="Lato"/>
              </a:rPr>
              <a:t>CER: Char Error Rate:</a:t>
            </a:r>
            <a:endParaRPr lang="en-US" sz="2100" b="1" dirty="0"/>
          </a:p>
          <a:p>
            <a:pPr marL="0" indent="0">
              <a:buNone/>
            </a:pPr>
            <a:r>
              <a:rPr lang="en-US" sz="2100" b="1" dirty="0">
                <a:latin typeface="Lato"/>
                <a:ea typeface="Lato"/>
                <a:cs typeface="Lato"/>
              </a:rPr>
              <a:t>   CER = (</a:t>
            </a:r>
            <a:r>
              <a:rPr lang="en-US" sz="2100" b="1" dirty="0" err="1">
                <a:latin typeface="Lato"/>
                <a:ea typeface="Lato"/>
                <a:cs typeface="Lato"/>
              </a:rPr>
              <a:t>Khoảng</a:t>
            </a:r>
            <a:r>
              <a:rPr lang="en-US" sz="2100" b="1" dirty="0">
                <a:latin typeface="Lato"/>
                <a:ea typeface="Lato"/>
                <a:cs typeface="Lato"/>
              </a:rPr>
              <a:t> </a:t>
            </a:r>
            <a:r>
              <a:rPr lang="en-US" sz="2100" b="1" dirty="0" err="1">
                <a:latin typeface="Lato"/>
                <a:ea typeface="Lato"/>
                <a:cs typeface="Lato"/>
              </a:rPr>
              <a:t>cách</a:t>
            </a:r>
            <a:r>
              <a:rPr lang="en-US" sz="2100" b="1" dirty="0">
                <a:latin typeface="Lato"/>
                <a:ea typeface="Lato"/>
                <a:cs typeface="Lato"/>
              </a:rPr>
              <a:t> </a:t>
            </a:r>
            <a:r>
              <a:rPr lang="en-US" sz="2100" b="1" dirty="0" err="1">
                <a:latin typeface="Lato"/>
                <a:ea typeface="Lato"/>
                <a:cs typeface="Lato"/>
              </a:rPr>
              <a:t>chỉnh</a:t>
            </a:r>
            <a:r>
              <a:rPr lang="en-US" sz="2100" b="1" dirty="0">
                <a:latin typeface="Lato"/>
                <a:ea typeface="Lato"/>
                <a:cs typeface="Lato"/>
              </a:rPr>
              <a:t> </a:t>
            </a:r>
            <a:r>
              <a:rPr lang="en-US" sz="2100" b="1" dirty="0" err="1">
                <a:latin typeface="Lato"/>
                <a:ea typeface="Lato"/>
                <a:cs typeface="Lato"/>
              </a:rPr>
              <a:t>sửa</a:t>
            </a:r>
            <a:r>
              <a:rPr lang="en-US" sz="2100" b="1" dirty="0">
                <a:latin typeface="Lato"/>
                <a:ea typeface="Lato"/>
                <a:cs typeface="Lato"/>
              </a:rPr>
              <a:t> </a:t>
            </a:r>
            <a:r>
              <a:rPr lang="en-US" sz="2100" b="1" dirty="0" err="1">
                <a:latin typeface="Lato"/>
                <a:ea typeface="Lato"/>
                <a:cs typeface="Lato"/>
              </a:rPr>
              <a:t>theo</a:t>
            </a:r>
            <a:r>
              <a:rPr lang="en-US" sz="2100" b="1" dirty="0">
                <a:latin typeface="Lato"/>
                <a:ea typeface="Lato"/>
                <a:cs typeface="Lato"/>
              </a:rPr>
              <a:t> </a:t>
            </a:r>
            <a:r>
              <a:rPr lang="en-US" sz="2100" b="1" dirty="0" err="1">
                <a:latin typeface="Lato"/>
                <a:ea typeface="Lato"/>
                <a:cs typeface="Lato"/>
              </a:rPr>
              <a:t>kí</a:t>
            </a:r>
            <a:r>
              <a:rPr lang="en-US" sz="2100" b="1" dirty="0">
                <a:latin typeface="Lato"/>
                <a:ea typeface="Lato"/>
                <a:cs typeface="Lato"/>
              </a:rPr>
              <a:t> </a:t>
            </a:r>
            <a:r>
              <a:rPr lang="en-US" sz="2100" b="1" dirty="0" err="1">
                <a:latin typeface="Lato"/>
                <a:ea typeface="Lato"/>
                <a:cs typeface="Lato"/>
              </a:rPr>
              <a:t>tự</a:t>
            </a:r>
            <a:r>
              <a:rPr lang="en-US" sz="2100" b="1" dirty="0">
                <a:latin typeface="Lato"/>
                <a:ea typeface="Lato"/>
                <a:cs typeface="Lato"/>
              </a:rPr>
              <a:t>) / </a:t>
            </a:r>
            <a:r>
              <a:rPr lang="en-US" sz="2100" b="1" dirty="0" err="1">
                <a:latin typeface="Lato"/>
                <a:ea typeface="Lato"/>
                <a:cs typeface="Lato"/>
              </a:rPr>
              <a:t>Tổng</a:t>
            </a:r>
            <a:r>
              <a:rPr lang="en-US" sz="2100" b="1" dirty="0">
                <a:latin typeface="Lato"/>
                <a:ea typeface="Lato"/>
                <a:cs typeface="Lato"/>
              </a:rPr>
              <a:t> </a:t>
            </a:r>
            <a:r>
              <a:rPr lang="en-US" sz="2100" b="1" dirty="0" err="1">
                <a:latin typeface="Lato"/>
                <a:ea typeface="Lato"/>
                <a:cs typeface="Lato"/>
              </a:rPr>
              <a:t>số</a:t>
            </a:r>
            <a:r>
              <a:rPr lang="en-US" sz="2100" b="1" dirty="0">
                <a:latin typeface="Lato"/>
                <a:ea typeface="Lato"/>
                <a:cs typeface="Lato"/>
              </a:rPr>
              <a:t> </a:t>
            </a:r>
            <a:r>
              <a:rPr lang="en-US" sz="2100" b="1" dirty="0" err="1">
                <a:latin typeface="Lato"/>
                <a:ea typeface="Lato"/>
                <a:cs typeface="Lato"/>
              </a:rPr>
              <a:t>kí</a:t>
            </a:r>
            <a:r>
              <a:rPr lang="en-US" sz="2100" b="1" dirty="0">
                <a:latin typeface="Lato"/>
                <a:ea typeface="Lato"/>
                <a:cs typeface="Lato"/>
              </a:rPr>
              <a:t> </a:t>
            </a:r>
            <a:r>
              <a:rPr lang="en-US" sz="2100" b="1" dirty="0" err="1">
                <a:latin typeface="Lato"/>
                <a:ea typeface="Lato"/>
                <a:cs typeface="Lato"/>
              </a:rPr>
              <a:t>tự</a:t>
            </a:r>
            <a:endParaRPr lang="en-US" sz="2100" b="1" dirty="0">
              <a:latin typeface="Lato"/>
              <a:ea typeface="Lato"/>
              <a:cs typeface="Lato"/>
            </a:endParaRPr>
          </a:p>
          <a:p>
            <a:pPr>
              <a:buFont typeface="Calibri" panose="020B0604020202020204" pitchFamily="34" charset="0"/>
              <a:buChar char="-"/>
            </a:pPr>
            <a:endParaRPr lang="en-US" sz="2100" b="1" dirty="0">
              <a:latin typeface="Lato"/>
              <a:ea typeface="Lato"/>
              <a:cs typeface="Lato"/>
            </a:endParaRPr>
          </a:p>
          <a:p>
            <a:pPr>
              <a:buFont typeface="Calibri" panose="020B0604020202020204" pitchFamily="34" charset="0"/>
              <a:buChar char="-"/>
            </a:pPr>
            <a:endParaRPr lang="en-US" sz="2100" b="1" dirty="0">
              <a:latin typeface="Lato"/>
              <a:ea typeface="Lato"/>
              <a:cs typeface="Lato"/>
            </a:endParaRPr>
          </a:p>
          <a:p>
            <a:pPr>
              <a:buFont typeface="Calibri" panose="020B0604020202020204" pitchFamily="34" charset="0"/>
              <a:buChar char="-"/>
            </a:pPr>
            <a:r>
              <a:rPr lang="en-US" sz="2100" b="1" dirty="0">
                <a:latin typeface="Lato"/>
                <a:ea typeface="Lato"/>
                <a:cs typeface="Lato"/>
              </a:rPr>
              <a:t>WER: Word Error Rate:</a:t>
            </a:r>
            <a:endParaRPr lang="en-US" sz="2100" b="1" dirty="0"/>
          </a:p>
          <a:p>
            <a:pPr lvl="1"/>
            <a:r>
              <a:rPr lang="en-US" sz="2100" b="1" dirty="0">
                <a:latin typeface="Lato"/>
                <a:ea typeface="Lato"/>
                <a:cs typeface="Lato"/>
              </a:rPr>
              <a:t>WER = (</a:t>
            </a:r>
            <a:r>
              <a:rPr lang="en-US" sz="2100" b="1" dirty="0" err="1">
                <a:latin typeface="Lato"/>
                <a:ea typeface="Lato"/>
                <a:cs typeface="Lato"/>
              </a:rPr>
              <a:t>Khoảng</a:t>
            </a:r>
            <a:r>
              <a:rPr lang="en-US" sz="2100" b="1" dirty="0">
                <a:latin typeface="Lato"/>
                <a:ea typeface="Lato"/>
                <a:cs typeface="Lato"/>
              </a:rPr>
              <a:t> </a:t>
            </a:r>
            <a:r>
              <a:rPr lang="en-US" sz="2100" b="1" dirty="0" err="1">
                <a:latin typeface="Lato"/>
                <a:ea typeface="Lato"/>
                <a:cs typeface="Lato"/>
              </a:rPr>
              <a:t>cách</a:t>
            </a:r>
            <a:r>
              <a:rPr lang="en-US" sz="2100" b="1" dirty="0">
                <a:latin typeface="Lato"/>
                <a:ea typeface="Lato"/>
                <a:cs typeface="Lato"/>
              </a:rPr>
              <a:t> </a:t>
            </a:r>
            <a:r>
              <a:rPr lang="en-US" sz="2100" b="1" dirty="0" err="1">
                <a:latin typeface="Lato"/>
                <a:ea typeface="Lato"/>
                <a:cs typeface="Lato"/>
              </a:rPr>
              <a:t>chỉnh</a:t>
            </a:r>
            <a:r>
              <a:rPr lang="en-US" sz="2100" b="1" dirty="0">
                <a:latin typeface="Lato"/>
                <a:ea typeface="Lato"/>
                <a:cs typeface="Lato"/>
              </a:rPr>
              <a:t> </a:t>
            </a:r>
            <a:r>
              <a:rPr lang="en-US" sz="2100" b="1" dirty="0" err="1">
                <a:latin typeface="Lato"/>
                <a:ea typeface="Lato"/>
                <a:cs typeface="Lato"/>
              </a:rPr>
              <a:t>sửa</a:t>
            </a:r>
            <a:r>
              <a:rPr lang="en-US" sz="2100" b="1" dirty="0">
                <a:latin typeface="Lato"/>
                <a:ea typeface="Lato"/>
                <a:cs typeface="Lato"/>
              </a:rPr>
              <a:t> </a:t>
            </a:r>
            <a:r>
              <a:rPr lang="en-US" sz="2100" b="1" dirty="0" err="1">
                <a:latin typeface="Lato"/>
                <a:ea typeface="Lato"/>
                <a:cs typeface="Lato"/>
              </a:rPr>
              <a:t>theo</a:t>
            </a:r>
            <a:r>
              <a:rPr lang="en-US" sz="2100" b="1" dirty="0">
                <a:latin typeface="Lato"/>
                <a:ea typeface="Lato"/>
                <a:cs typeface="Lato"/>
              </a:rPr>
              <a:t> </a:t>
            </a:r>
            <a:r>
              <a:rPr lang="en-US" sz="2100" b="1" dirty="0" err="1">
                <a:latin typeface="Lato"/>
                <a:ea typeface="Lato"/>
                <a:cs typeface="Lato"/>
              </a:rPr>
              <a:t>từ</a:t>
            </a:r>
            <a:r>
              <a:rPr lang="en-US" sz="2100" b="1" dirty="0">
                <a:latin typeface="Lato"/>
                <a:ea typeface="Lato"/>
                <a:cs typeface="Lato"/>
              </a:rPr>
              <a:t>) / </a:t>
            </a:r>
            <a:r>
              <a:rPr lang="en-US" sz="2100" b="1" dirty="0" err="1">
                <a:latin typeface="Lato"/>
                <a:ea typeface="Lato"/>
                <a:cs typeface="Lato"/>
              </a:rPr>
              <a:t>Tổng</a:t>
            </a:r>
            <a:r>
              <a:rPr lang="en-US" sz="2100" b="1" dirty="0">
                <a:latin typeface="Lato"/>
                <a:ea typeface="Lato"/>
                <a:cs typeface="Lato"/>
              </a:rPr>
              <a:t> </a:t>
            </a:r>
            <a:r>
              <a:rPr lang="en-US" sz="2100" b="1" dirty="0" err="1">
                <a:latin typeface="Lato"/>
                <a:ea typeface="Lato"/>
                <a:cs typeface="Lato"/>
              </a:rPr>
              <a:t>số</a:t>
            </a:r>
            <a:r>
              <a:rPr lang="en-US" sz="2100" b="1" dirty="0">
                <a:latin typeface="Lato"/>
                <a:ea typeface="Lato"/>
                <a:cs typeface="Lato"/>
              </a:rPr>
              <a:t> </a:t>
            </a:r>
            <a:r>
              <a:rPr lang="en-US" sz="2100" b="1" dirty="0" err="1">
                <a:latin typeface="Lato"/>
                <a:ea typeface="Lato"/>
                <a:cs typeface="Lato"/>
              </a:rPr>
              <a:t>từ</a:t>
            </a:r>
            <a:endParaRPr lang="en-US" sz="2100" dirty="0">
              <a:latin typeface="Lato"/>
              <a:ea typeface="Lato"/>
              <a:cs typeface="Lato"/>
            </a:endParaRPr>
          </a:p>
          <a:p>
            <a:pPr lvl="1">
              <a:buFont typeface="Courier New" panose="020B0604020202020204" pitchFamily="34" charset="0"/>
              <a:buChar char="o"/>
            </a:pPr>
            <a:endParaRPr lang="en-US" sz="1700" b="1" dirty="0"/>
          </a:p>
          <a:p>
            <a:pPr lvl="1">
              <a:buFont typeface="Courier New" panose="020B0604020202020204" pitchFamily="34" charset="0"/>
              <a:buChar char="o"/>
            </a:pPr>
            <a:endParaRPr lang="en-US" sz="1700" b="1" dirty="0"/>
          </a:p>
          <a:p>
            <a:pPr>
              <a:buFont typeface="Calibri" panose="020B0604020202020204" pitchFamily="34" charset="0"/>
              <a:buChar char="-"/>
            </a:pPr>
            <a:endParaRPr lang="en-US" sz="2100" b="1" dirty="0"/>
          </a:p>
          <a:p>
            <a:pPr>
              <a:buFont typeface="Calibri" panose="020B0604020202020204" pitchFamily="34" charset="0"/>
              <a:buChar char="-"/>
            </a:pPr>
            <a:endParaRPr lang="en-US" sz="2100" dirty="0"/>
          </a:p>
          <a:p>
            <a:pPr>
              <a:buFont typeface="Calibri" panose="020B0604020202020204" pitchFamily="34" charset="0"/>
              <a:buChar char="-"/>
            </a:pPr>
            <a:endParaRPr lang="en-US" sz="2100" dirty="0"/>
          </a:p>
        </p:txBody>
      </p:sp>
    </p:spTree>
    <p:extLst>
      <p:ext uri="{BB962C8B-B14F-4D97-AF65-F5344CB8AC3E}">
        <p14:creationId xmlns:p14="http://schemas.microsoft.com/office/powerpoint/2010/main" val="14256999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776946D-AB92-4D05-97ED-4EDF0AB0FF55}"/>
              </a:ext>
            </a:extLst>
          </p:cNvPr>
          <p:cNvSpPr>
            <a:spLocks noGrp="1"/>
          </p:cNvSpPr>
          <p:nvPr>
            <p:ph type="sldNum" sz="quarter" idx="12"/>
          </p:nvPr>
        </p:nvSpPr>
        <p:spPr>
          <a:xfrm>
            <a:off x="6867383" y="6492878"/>
            <a:ext cx="2057400" cy="365125"/>
          </a:xfrm>
          <a:prstGeom prst="rect">
            <a:avLst/>
          </a:prstGeom>
        </p:spPr>
        <p:txBody>
          <a:bodyPr/>
          <a:lstStyle/>
          <a:p>
            <a:fld id="{9EA0BE3B-158A-4EDF-80DC-E394A0D1600F}" type="slidenum">
              <a:rPr lang="en-US" smtClean="0"/>
              <a:pPr/>
              <a:t>3</a:t>
            </a:fld>
            <a:endParaRPr lang="en-US"/>
          </a:p>
        </p:txBody>
      </p:sp>
      <p:sp>
        <p:nvSpPr>
          <p:cNvPr id="6" name="Title 6">
            <a:extLst>
              <a:ext uri="{FF2B5EF4-FFF2-40B4-BE49-F238E27FC236}">
                <a16:creationId xmlns:a16="http://schemas.microsoft.com/office/drawing/2014/main" id="{B1BD2D76-2146-63F8-FB6D-037A89DC15C8}"/>
              </a:ext>
            </a:extLst>
          </p:cNvPr>
          <p:cNvSpPr txBox="1">
            <a:spLocks/>
          </p:cNvSpPr>
          <p:nvPr/>
        </p:nvSpPr>
        <p:spPr>
          <a:xfrm>
            <a:off x="603477" y="1405116"/>
            <a:ext cx="2749324" cy="636594"/>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050" err="1">
                <a:solidFill>
                  <a:schemeClr val="tx1"/>
                </a:solidFill>
              </a:rPr>
              <a:t>Nội</a:t>
            </a:r>
            <a:r>
              <a:rPr lang="en-US" sz="4050">
                <a:solidFill>
                  <a:schemeClr val="tx1"/>
                </a:solidFill>
              </a:rPr>
              <a:t> dung:</a:t>
            </a:r>
            <a:endParaRPr lang="en-US" sz="3200">
              <a:solidFill>
                <a:schemeClr val="tx1"/>
              </a:solidFill>
            </a:endParaRPr>
          </a:p>
        </p:txBody>
      </p:sp>
      <p:sp>
        <p:nvSpPr>
          <p:cNvPr id="7" name="Title 6">
            <a:extLst>
              <a:ext uri="{FF2B5EF4-FFF2-40B4-BE49-F238E27FC236}">
                <a16:creationId xmlns:a16="http://schemas.microsoft.com/office/drawing/2014/main" id="{F3865D5E-4A50-AFC4-D604-D0058143A630}"/>
              </a:ext>
            </a:extLst>
          </p:cNvPr>
          <p:cNvSpPr txBox="1">
            <a:spLocks/>
          </p:cNvSpPr>
          <p:nvPr/>
        </p:nvSpPr>
        <p:spPr>
          <a:xfrm>
            <a:off x="1158999" y="2235941"/>
            <a:ext cx="6805130" cy="2916161"/>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marL="514350" indent="-514350">
              <a:buAutoNum type="arabicPeriod"/>
            </a:pPr>
            <a:r>
              <a:rPr lang="en-US" sz="2800" err="1">
                <a:solidFill>
                  <a:schemeClr val="tx1"/>
                </a:solidFill>
              </a:rPr>
              <a:t>Giới</a:t>
            </a:r>
            <a:r>
              <a:rPr lang="en-US" sz="2800">
                <a:solidFill>
                  <a:schemeClr val="tx1"/>
                </a:solidFill>
              </a:rPr>
              <a:t> </a:t>
            </a:r>
            <a:r>
              <a:rPr lang="en-US" sz="2800" err="1">
                <a:solidFill>
                  <a:schemeClr val="tx1"/>
                </a:solidFill>
              </a:rPr>
              <a:t>thiệu</a:t>
            </a:r>
            <a:r>
              <a:rPr lang="en-US" sz="2800">
                <a:solidFill>
                  <a:schemeClr val="tx1"/>
                </a:solidFill>
              </a:rPr>
              <a:t> </a:t>
            </a:r>
            <a:r>
              <a:rPr lang="en-US" sz="2800" err="1">
                <a:solidFill>
                  <a:schemeClr val="tx1"/>
                </a:solidFill>
              </a:rPr>
              <a:t>bài</a:t>
            </a:r>
            <a:r>
              <a:rPr lang="en-US" sz="2800">
                <a:solidFill>
                  <a:schemeClr val="tx1"/>
                </a:solidFill>
              </a:rPr>
              <a:t> </a:t>
            </a:r>
            <a:r>
              <a:rPr lang="en-US" sz="2800" err="1">
                <a:solidFill>
                  <a:schemeClr val="tx1"/>
                </a:solidFill>
              </a:rPr>
              <a:t>toán</a:t>
            </a:r>
            <a:endParaRPr lang="en-US" sz="2800">
              <a:solidFill>
                <a:schemeClr val="tx1"/>
              </a:solidFill>
            </a:endParaRPr>
          </a:p>
          <a:p>
            <a:pPr marL="342900" indent="-342900">
              <a:buAutoNum type="arabicPeriod"/>
            </a:pPr>
            <a:r>
              <a:rPr lang="en-US" sz="2800">
                <a:solidFill>
                  <a:schemeClr val="tx1"/>
                </a:solidFill>
              </a:rPr>
              <a:t>  </a:t>
            </a:r>
            <a:r>
              <a:rPr lang="en-US" sz="2800" err="1">
                <a:solidFill>
                  <a:schemeClr val="tx1"/>
                </a:solidFill>
              </a:rPr>
              <a:t>Khai</a:t>
            </a:r>
            <a:r>
              <a:rPr lang="en-US" sz="2800">
                <a:solidFill>
                  <a:schemeClr val="tx1"/>
                </a:solidFill>
              </a:rPr>
              <a:t> </a:t>
            </a:r>
            <a:r>
              <a:rPr lang="en-US" sz="2800" err="1">
                <a:solidFill>
                  <a:schemeClr val="tx1"/>
                </a:solidFill>
              </a:rPr>
              <a:t>phá</a:t>
            </a:r>
            <a:r>
              <a:rPr lang="en-US" sz="2800">
                <a:solidFill>
                  <a:schemeClr val="tx1"/>
                </a:solidFill>
              </a:rPr>
              <a:t> </a:t>
            </a:r>
            <a:r>
              <a:rPr lang="en-US" sz="2800" err="1">
                <a:solidFill>
                  <a:schemeClr val="tx1"/>
                </a:solidFill>
              </a:rPr>
              <a:t>dữ</a:t>
            </a:r>
            <a:r>
              <a:rPr lang="en-US" sz="2800">
                <a:solidFill>
                  <a:schemeClr val="tx1"/>
                </a:solidFill>
              </a:rPr>
              <a:t> </a:t>
            </a:r>
            <a:r>
              <a:rPr lang="en-US" sz="2800" err="1">
                <a:solidFill>
                  <a:schemeClr val="tx1"/>
                </a:solidFill>
              </a:rPr>
              <a:t>liệu</a:t>
            </a:r>
            <a:endParaRPr lang="en-US" sz="2800">
              <a:solidFill>
                <a:schemeClr val="tx1"/>
              </a:solidFill>
            </a:endParaRPr>
          </a:p>
          <a:p>
            <a:pPr marL="342900" indent="-342900">
              <a:buAutoNum type="arabicPeriod"/>
            </a:pPr>
            <a:r>
              <a:rPr lang="en-US" sz="2800">
                <a:solidFill>
                  <a:schemeClr val="tx1"/>
                </a:solidFill>
              </a:rPr>
              <a:t>  </a:t>
            </a:r>
            <a:r>
              <a:rPr lang="en-US" sz="2800" err="1">
                <a:solidFill>
                  <a:schemeClr val="tx1"/>
                </a:solidFill>
              </a:rPr>
              <a:t>Kiến</a:t>
            </a:r>
            <a:r>
              <a:rPr lang="en-US" sz="2800">
                <a:solidFill>
                  <a:schemeClr val="tx1"/>
                </a:solidFill>
              </a:rPr>
              <a:t> </a:t>
            </a:r>
            <a:r>
              <a:rPr lang="en-US" sz="2800" err="1">
                <a:solidFill>
                  <a:schemeClr val="tx1"/>
                </a:solidFill>
              </a:rPr>
              <a:t>trúc</a:t>
            </a:r>
            <a:r>
              <a:rPr lang="en-US" sz="2800">
                <a:solidFill>
                  <a:schemeClr val="tx1"/>
                </a:solidFill>
              </a:rPr>
              <a:t> model</a:t>
            </a:r>
          </a:p>
          <a:p>
            <a:pPr marL="342900" indent="-342900">
              <a:buAutoNum type="arabicPeriod"/>
            </a:pPr>
            <a:r>
              <a:rPr lang="en-US" sz="2800">
                <a:solidFill>
                  <a:schemeClr val="tx1"/>
                </a:solidFill>
              </a:rPr>
              <a:t>  </a:t>
            </a:r>
            <a:r>
              <a:rPr lang="en-US" sz="2800" err="1">
                <a:solidFill>
                  <a:schemeClr val="tx1"/>
                </a:solidFill>
              </a:rPr>
              <a:t>Chỉ</a:t>
            </a:r>
            <a:r>
              <a:rPr lang="en-US" sz="2800">
                <a:solidFill>
                  <a:schemeClr val="tx1"/>
                </a:solidFill>
              </a:rPr>
              <a:t> </a:t>
            </a:r>
            <a:r>
              <a:rPr lang="en-US" sz="2800" err="1">
                <a:solidFill>
                  <a:schemeClr val="tx1"/>
                </a:solidFill>
              </a:rPr>
              <a:t>số</a:t>
            </a:r>
            <a:r>
              <a:rPr lang="en-US" sz="2800">
                <a:solidFill>
                  <a:schemeClr val="tx1"/>
                </a:solidFill>
              </a:rPr>
              <a:t> </a:t>
            </a:r>
            <a:r>
              <a:rPr lang="en-US" sz="2800" err="1">
                <a:solidFill>
                  <a:schemeClr val="tx1"/>
                </a:solidFill>
              </a:rPr>
              <a:t>đánh</a:t>
            </a:r>
            <a:r>
              <a:rPr lang="en-US" sz="2800">
                <a:solidFill>
                  <a:schemeClr val="tx1"/>
                </a:solidFill>
              </a:rPr>
              <a:t> </a:t>
            </a:r>
            <a:r>
              <a:rPr lang="en-US" sz="2800" err="1">
                <a:solidFill>
                  <a:schemeClr val="tx1"/>
                </a:solidFill>
              </a:rPr>
              <a:t>giá</a:t>
            </a:r>
            <a:r>
              <a:rPr lang="en-US" sz="2800">
                <a:solidFill>
                  <a:schemeClr val="tx1"/>
                </a:solidFill>
              </a:rPr>
              <a:t> </a:t>
            </a:r>
            <a:r>
              <a:rPr lang="en-US" sz="2800" err="1">
                <a:solidFill>
                  <a:schemeClr val="tx1"/>
                </a:solidFill>
              </a:rPr>
              <a:t>và</a:t>
            </a:r>
            <a:r>
              <a:rPr lang="en-US" sz="2800">
                <a:solidFill>
                  <a:schemeClr val="tx1"/>
                </a:solidFill>
              </a:rPr>
              <a:t> </a:t>
            </a:r>
            <a:r>
              <a:rPr lang="en-US" sz="2800" err="1">
                <a:solidFill>
                  <a:schemeClr val="tx1"/>
                </a:solidFill>
              </a:rPr>
              <a:t>lựa</a:t>
            </a:r>
            <a:r>
              <a:rPr lang="en-US" sz="2800">
                <a:solidFill>
                  <a:schemeClr val="tx1"/>
                </a:solidFill>
              </a:rPr>
              <a:t> </a:t>
            </a:r>
            <a:r>
              <a:rPr lang="en-US" sz="2800" err="1">
                <a:solidFill>
                  <a:schemeClr val="tx1"/>
                </a:solidFill>
              </a:rPr>
              <a:t>chọn</a:t>
            </a:r>
            <a:r>
              <a:rPr lang="en-US" sz="2800">
                <a:solidFill>
                  <a:schemeClr val="tx1"/>
                </a:solidFill>
              </a:rPr>
              <a:t> </a:t>
            </a:r>
            <a:r>
              <a:rPr lang="en-US" sz="2800" err="1">
                <a:solidFill>
                  <a:schemeClr val="tx1"/>
                </a:solidFill>
              </a:rPr>
              <a:t>tham</a:t>
            </a:r>
            <a:r>
              <a:rPr lang="en-US" sz="2800">
                <a:solidFill>
                  <a:schemeClr val="tx1"/>
                </a:solidFill>
              </a:rPr>
              <a:t> </a:t>
            </a:r>
            <a:r>
              <a:rPr lang="en-US" sz="2800" err="1">
                <a:solidFill>
                  <a:schemeClr val="tx1"/>
                </a:solidFill>
              </a:rPr>
              <a:t>số</a:t>
            </a:r>
            <a:endParaRPr lang="en-US" sz="2800">
              <a:solidFill>
                <a:schemeClr val="tx1"/>
              </a:solidFill>
            </a:endParaRPr>
          </a:p>
          <a:p>
            <a:pPr marL="342900" indent="-342900">
              <a:buAutoNum type="arabicPeriod"/>
            </a:pPr>
            <a:r>
              <a:rPr lang="en-US" sz="2800">
                <a:solidFill>
                  <a:schemeClr val="tx1"/>
                </a:solidFill>
              </a:rPr>
              <a:t>  </a:t>
            </a:r>
            <a:r>
              <a:rPr lang="en-US" sz="2800" err="1">
                <a:solidFill>
                  <a:schemeClr val="tx1"/>
                </a:solidFill>
              </a:rPr>
              <a:t>Kết</a:t>
            </a:r>
            <a:r>
              <a:rPr lang="en-US" sz="2800">
                <a:solidFill>
                  <a:schemeClr val="tx1"/>
                </a:solidFill>
              </a:rPr>
              <a:t> </a:t>
            </a:r>
            <a:r>
              <a:rPr lang="en-US" sz="2800" err="1">
                <a:solidFill>
                  <a:schemeClr val="tx1"/>
                </a:solidFill>
              </a:rPr>
              <a:t>quả</a:t>
            </a:r>
            <a:endParaRPr lang="en-US" sz="1800">
              <a:solidFill>
                <a:schemeClr val="tx1"/>
              </a:solidFill>
            </a:endParaRPr>
          </a:p>
        </p:txBody>
      </p:sp>
    </p:spTree>
    <p:extLst>
      <p:ext uri="{BB962C8B-B14F-4D97-AF65-F5344CB8AC3E}">
        <p14:creationId xmlns:p14="http://schemas.microsoft.com/office/powerpoint/2010/main" val="34579553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67FB4AA9-E9AF-4CE0-A0DC-99D7952890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52760" y="1156064"/>
            <a:ext cx="1527919" cy="458696"/>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1452758" y="2673476"/>
            <a:ext cx="6639189" cy="1436407"/>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050" dirty="0"/>
              <a:t>5. </a:t>
            </a:r>
            <a:r>
              <a:rPr lang="en-US" sz="4050" dirty="0" err="1"/>
              <a:t>Chỉ</a:t>
            </a:r>
            <a:r>
              <a:rPr lang="en-US" sz="4050" dirty="0"/>
              <a:t> </a:t>
            </a:r>
            <a:r>
              <a:rPr lang="en-US" sz="4050" dirty="0" err="1"/>
              <a:t>số</a:t>
            </a:r>
            <a:r>
              <a:rPr lang="en-US" sz="4050" dirty="0"/>
              <a:t> </a:t>
            </a:r>
            <a:r>
              <a:rPr lang="en-US" sz="4050" dirty="0" err="1"/>
              <a:t>đánh</a:t>
            </a:r>
            <a:r>
              <a:rPr lang="en-US" sz="4050" dirty="0"/>
              <a:t> </a:t>
            </a:r>
            <a:r>
              <a:rPr lang="en-US" sz="4050" dirty="0" err="1"/>
              <a:t>giá</a:t>
            </a:r>
            <a:endParaRPr lang="en-US" sz="4050" dirty="0"/>
          </a:p>
          <a:p>
            <a:r>
              <a:rPr lang="en-US" sz="4050" dirty="0"/>
              <a:t>	</a:t>
            </a:r>
            <a:r>
              <a:rPr lang="en-US" sz="4050" dirty="0" err="1"/>
              <a:t>và</a:t>
            </a:r>
            <a:r>
              <a:rPr lang="en-US" sz="4050" dirty="0"/>
              <a:t> </a:t>
            </a:r>
            <a:r>
              <a:rPr lang="en-US" sz="4050" dirty="0" err="1"/>
              <a:t>lựa</a:t>
            </a:r>
            <a:r>
              <a:rPr lang="en-US" sz="4050" dirty="0"/>
              <a:t> </a:t>
            </a:r>
            <a:r>
              <a:rPr lang="en-US" sz="4050" dirty="0" err="1"/>
              <a:t>chọn</a:t>
            </a:r>
            <a:r>
              <a:rPr lang="en-US" sz="4050" dirty="0"/>
              <a:t> </a:t>
            </a:r>
            <a:r>
              <a:rPr lang="en-US" sz="4050" dirty="0" err="1"/>
              <a:t>tham</a:t>
            </a:r>
            <a:r>
              <a:rPr lang="en-US" sz="4050" dirty="0"/>
              <a:t> </a:t>
            </a:r>
            <a:r>
              <a:rPr lang="en-US" sz="4050" dirty="0" err="1"/>
              <a:t>số</a:t>
            </a:r>
            <a:endParaRPr lang="en-US" sz="4050" dirty="0"/>
          </a:p>
        </p:txBody>
      </p:sp>
    </p:spTree>
    <p:extLst>
      <p:ext uri="{BB962C8B-B14F-4D97-AF65-F5344CB8AC3E}">
        <p14:creationId xmlns:p14="http://schemas.microsoft.com/office/powerpoint/2010/main" val="24893682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31</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err="1">
                <a:latin typeface="Lato"/>
                <a:ea typeface="Lato"/>
                <a:cs typeface="Lato"/>
              </a:rPr>
              <a:t>Lựa</a:t>
            </a:r>
            <a:r>
              <a:rPr lang="en-US">
                <a:latin typeface="Lato"/>
                <a:ea typeface="Lato"/>
                <a:cs typeface="Lato"/>
              </a:rPr>
              <a:t> </a:t>
            </a:r>
            <a:r>
              <a:rPr lang="en-US" err="1">
                <a:latin typeface="Lato"/>
                <a:ea typeface="Lato"/>
                <a:cs typeface="Lato"/>
              </a:rPr>
              <a:t>chọn</a:t>
            </a:r>
            <a:r>
              <a:rPr lang="en-US">
                <a:latin typeface="Lato"/>
                <a:ea typeface="Lato"/>
                <a:cs typeface="Lato"/>
              </a:rPr>
              <a:t> </a:t>
            </a:r>
            <a:r>
              <a:rPr lang="en-US" err="1">
                <a:latin typeface="Lato"/>
                <a:ea typeface="Lato"/>
                <a:cs typeface="Lato"/>
              </a:rPr>
              <a:t>tham</a:t>
            </a:r>
            <a:r>
              <a:rPr lang="en-US">
                <a:latin typeface="Lato"/>
                <a:ea typeface="Lato"/>
                <a:cs typeface="Lato"/>
              </a:rPr>
              <a:t> </a:t>
            </a:r>
            <a:r>
              <a:rPr lang="en-US" err="1">
                <a:latin typeface="Lato"/>
                <a:ea typeface="Lato"/>
                <a:cs typeface="Lato"/>
              </a:rPr>
              <a:t>số</a:t>
            </a:r>
            <a:r>
              <a:rPr lang="en-US">
                <a:latin typeface="Lato"/>
                <a:ea typeface="Lato"/>
                <a:cs typeface="Lato"/>
              </a:rPr>
              <a:t> - dropout</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235077" y="992886"/>
            <a:ext cx="8391499" cy="224192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100" b="1"/>
              <a:t>Dropout:</a:t>
            </a:r>
          </a:p>
          <a:p>
            <a:endParaRPr lang="en-US" sz="2100"/>
          </a:p>
          <a:p>
            <a:endParaRPr lang="en-US" sz="2100"/>
          </a:p>
        </p:txBody>
      </p:sp>
      <p:pic>
        <p:nvPicPr>
          <p:cNvPr id="4" name="Hình ảnh 3" descr="Ảnh có chứa văn bản, ảnh chụp màn hình, biểu đồ, Sơ đồ&#10;&#10;Mô tả được tự động tạo">
            <a:extLst>
              <a:ext uri="{FF2B5EF4-FFF2-40B4-BE49-F238E27FC236}">
                <a16:creationId xmlns:a16="http://schemas.microsoft.com/office/drawing/2014/main" id="{DCDE6CF3-B092-C78F-BCFD-472D35DD2E00}"/>
              </a:ext>
            </a:extLst>
          </p:cNvPr>
          <p:cNvPicPr>
            <a:picLocks noChangeAspect="1"/>
          </p:cNvPicPr>
          <p:nvPr/>
        </p:nvPicPr>
        <p:blipFill>
          <a:blip r:embed="rId2"/>
          <a:stretch>
            <a:fillRect/>
          </a:stretch>
        </p:blipFill>
        <p:spPr>
          <a:xfrm>
            <a:off x="429296" y="1391959"/>
            <a:ext cx="8274677" cy="4074082"/>
          </a:xfrm>
          <a:prstGeom prst="rect">
            <a:avLst/>
          </a:prstGeom>
        </p:spPr>
      </p:pic>
    </p:spTree>
    <p:extLst>
      <p:ext uri="{BB962C8B-B14F-4D97-AF65-F5344CB8AC3E}">
        <p14:creationId xmlns:p14="http://schemas.microsoft.com/office/powerpoint/2010/main" val="11667119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32</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err="1">
                <a:latin typeface="Lato"/>
                <a:ea typeface="Lato"/>
                <a:cs typeface="Lato"/>
              </a:rPr>
              <a:t>Lựa</a:t>
            </a:r>
            <a:r>
              <a:rPr lang="en-US">
                <a:latin typeface="Lato"/>
                <a:ea typeface="Lato"/>
                <a:cs typeface="Lato"/>
              </a:rPr>
              <a:t> </a:t>
            </a:r>
            <a:r>
              <a:rPr lang="en-US" err="1">
                <a:latin typeface="Lato"/>
                <a:ea typeface="Lato"/>
                <a:cs typeface="Lato"/>
              </a:rPr>
              <a:t>chọn</a:t>
            </a:r>
            <a:r>
              <a:rPr lang="en-US">
                <a:latin typeface="Lato"/>
                <a:ea typeface="Lato"/>
                <a:cs typeface="Lato"/>
              </a:rPr>
              <a:t> </a:t>
            </a:r>
            <a:r>
              <a:rPr lang="en-US" err="1">
                <a:latin typeface="Lato"/>
                <a:ea typeface="Lato"/>
                <a:cs typeface="Lato"/>
              </a:rPr>
              <a:t>tham</a:t>
            </a:r>
            <a:r>
              <a:rPr lang="en-US">
                <a:latin typeface="Lato"/>
                <a:ea typeface="Lato"/>
                <a:cs typeface="Lato"/>
              </a:rPr>
              <a:t> </a:t>
            </a:r>
            <a:r>
              <a:rPr lang="en-US" err="1">
                <a:latin typeface="Lato"/>
                <a:ea typeface="Lato"/>
                <a:cs typeface="Lato"/>
              </a:rPr>
              <a:t>số</a:t>
            </a:r>
            <a:r>
              <a:rPr lang="en-US">
                <a:latin typeface="Lato"/>
                <a:ea typeface="Lato"/>
                <a:cs typeface="Lato"/>
              </a:rPr>
              <a:t> - dropout</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235077" y="992886"/>
            <a:ext cx="8391499" cy="224192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100" b="1"/>
              <a:t>Dropout:</a:t>
            </a:r>
          </a:p>
          <a:p>
            <a:endParaRPr lang="en-US" sz="2100"/>
          </a:p>
          <a:p>
            <a:endParaRPr lang="en-US" sz="2100"/>
          </a:p>
        </p:txBody>
      </p:sp>
      <p:pic>
        <p:nvPicPr>
          <p:cNvPr id="4" name="Hình ảnh 3" descr="Ảnh có chứa văn bản, biểu đồ, Sơ đồ, ảnh chụp màn hình&#10;&#10;Mô tả được tự động tạo">
            <a:extLst>
              <a:ext uri="{FF2B5EF4-FFF2-40B4-BE49-F238E27FC236}">
                <a16:creationId xmlns:a16="http://schemas.microsoft.com/office/drawing/2014/main" id="{6AA52D21-60E5-AE77-51A2-60158CE07DAA}"/>
              </a:ext>
            </a:extLst>
          </p:cNvPr>
          <p:cNvPicPr>
            <a:picLocks noChangeAspect="1"/>
          </p:cNvPicPr>
          <p:nvPr/>
        </p:nvPicPr>
        <p:blipFill>
          <a:blip r:embed="rId2"/>
          <a:stretch>
            <a:fillRect/>
          </a:stretch>
        </p:blipFill>
        <p:spPr>
          <a:xfrm>
            <a:off x="0" y="1516730"/>
            <a:ext cx="9144000" cy="4468483"/>
          </a:xfrm>
          <a:prstGeom prst="rect">
            <a:avLst/>
          </a:prstGeom>
        </p:spPr>
      </p:pic>
    </p:spTree>
    <p:extLst>
      <p:ext uri="{BB962C8B-B14F-4D97-AF65-F5344CB8AC3E}">
        <p14:creationId xmlns:p14="http://schemas.microsoft.com/office/powerpoint/2010/main" val="21553172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33</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err="1">
                <a:latin typeface="Lato"/>
                <a:ea typeface="Lato"/>
                <a:cs typeface="Lato"/>
              </a:rPr>
              <a:t>Lựa</a:t>
            </a:r>
            <a:r>
              <a:rPr lang="en-US">
                <a:latin typeface="Lato"/>
                <a:ea typeface="Lato"/>
                <a:cs typeface="Lato"/>
              </a:rPr>
              <a:t> </a:t>
            </a:r>
            <a:r>
              <a:rPr lang="en-US" err="1">
                <a:latin typeface="Lato"/>
                <a:ea typeface="Lato"/>
                <a:cs typeface="Lato"/>
              </a:rPr>
              <a:t>chọn</a:t>
            </a:r>
            <a:r>
              <a:rPr lang="en-US">
                <a:latin typeface="Lato"/>
                <a:ea typeface="Lato"/>
                <a:cs typeface="Lato"/>
              </a:rPr>
              <a:t> </a:t>
            </a:r>
            <a:r>
              <a:rPr lang="en-US" err="1">
                <a:latin typeface="Lato"/>
                <a:ea typeface="Lato"/>
                <a:cs typeface="Lato"/>
              </a:rPr>
              <a:t>tham</a:t>
            </a:r>
            <a:r>
              <a:rPr lang="en-US">
                <a:latin typeface="Lato"/>
                <a:ea typeface="Lato"/>
                <a:cs typeface="Lato"/>
              </a:rPr>
              <a:t> </a:t>
            </a:r>
            <a:r>
              <a:rPr lang="en-US" err="1">
                <a:latin typeface="Lato"/>
                <a:ea typeface="Lato"/>
                <a:cs typeface="Lato"/>
              </a:rPr>
              <a:t>số</a:t>
            </a:r>
            <a:r>
              <a:rPr lang="en-US">
                <a:latin typeface="Lato"/>
                <a:ea typeface="Lato"/>
                <a:cs typeface="Lato"/>
              </a:rPr>
              <a:t> - dropout</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235077" y="992886"/>
            <a:ext cx="8391499" cy="224192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100" b="1"/>
              <a:t>Dropout:</a:t>
            </a:r>
          </a:p>
          <a:p>
            <a:endParaRPr lang="en-US" sz="2100"/>
          </a:p>
          <a:p>
            <a:endParaRPr lang="en-US" sz="2100"/>
          </a:p>
        </p:txBody>
      </p:sp>
      <p:pic>
        <p:nvPicPr>
          <p:cNvPr id="6" name="Hình ảnh 5" descr="Ảnh có chứa văn bản, biểu đồ, Sơ đồ, ảnh chụp màn hình&#10;&#10;Mô tả được tự động tạo">
            <a:extLst>
              <a:ext uri="{FF2B5EF4-FFF2-40B4-BE49-F238E27FC236}">
                <a16:creationId xmlns:a16="http://schemas.microsoft.com/office/drawing/2014/main" id="{1C0C5E52-92AB-7920-8207-B4256BBA598C}"/>
              </a:ext>
            </a:extLst>
          </p:cNvPr>
          <p:cNvPicPr>
            <a:picLocks noChangeAspect="1"/>
          </p:cNvPicPr>
          <p:nvPr/>
        </p:nvPicPr>
        <p:blipFill>
          <a:blip r:embed="rId2"/>
          <a:stretch>
            <a:fillRect/>
          </a:stretch>
        </p:blipFill>
        <p:spPr>
          <a:xfrm>
            <a:off x="289775" y="1469180"/>
            <a:ext cx="8639578" cy="4155753"/>
          </a:xfrm>
          <a:prstGeom prst="rect">
            <a:avLst/>
          </a:prstGeom>
        </p:spPr>
      </p:pic>
    </p:spTree>
    <p:extLst>
      <p:ext uri="{BB962C8B-B14F-4D97-AF65-F5344CB8AC3E}">
        <p14:creationId xmlns:p14="http://schemas.microsoft.com/office/powerpoint/2010/main" val="6567810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34</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err="1">
                <a:latin typeface="Lato"/>
                <a:ea typeface="Lato"/>
                <a:cs typeface="Lato"/>
              </a:rPr>
              <a:t>Lựa</a:t>
            </a:r>
            <a:r>
              <a:rPr lang="en-US">
                <a:latin typeface="Lato"/>
                <a:ea typeface="Lato"/>
                <a:cs typeface="Lato"/>
              </a:rPr>
              <a:t> </a:t>
            </a:r>
            <a:r>
              <a:rPr lang="en-US" err="1">
                <a:latin typeface="Lato"/>
                <a:ea typeface="Lato"/>
                <a:cs typeface="Lato"/>
              </a:rPr>
              <a:t>chọn</a:t>
            </a:r>
            <a:r>
              <a:rPr lang="en-US">
                <a:latin typeface="Lato"/>
                <a:ea typeface="Lato"/>
                <a:cs typeface="Lato"/>
              </a:rPr>
              <a:t> </a:t>
            </a:r>
            <a:r>
              <a:rPr lang="en-US" err="1">
                <a:latin typeface="Lato"/>
                <a:ea typeface="Lato"/>
                <a:cs typeface="Lato"/>
              </a:rPr>
              <a:t>tham</a:t>
            </a:r>
            <a:r>
              <a:rPr lang="en-US">
                <a:latin typeface="Lato"/>
                <a:ea typeface="Lato"/>
                <a:cs typeface="Lato"/>
              </a:rPr>
              <a:t> </a:t>
            </a:r>
            <a:r>
              <a:rPr lang="en-US" err="1">
                <a:latin typeface="Lato"/>
                <a:ea typeface="Lato"/>
                <a:cs typeface="Lato"/>
              </a:rPr>
              <a:t>số</a:t>
            </a:r>
            <a:r>
              <a:rPr lang="en-US">
                <a:latin typeface="Lato"/>
                <a:ea typeface="Lato"/>
                <a:cs typeface="Lato"/>
              </a:rPr>
              <a:t> - dropout</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235077" y="992886"/>
            <a:ext cx="8391499" cy="224192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100" b="1"/>
              <a:t>Dropout:</a:t>
            </a:r>
          </a:p>
          <a:p>
            <a:endParaRPr lang="en-US" sz="2100"/>
          </a:p>
          <a:p>
            <a:endParaRPr lang="en-US" sz="2100"/>
          </a:p>
        </p:txBody>
      </p:sp>
      <p:pic>
        <p:nvPicPr>
          <p:cNvPr id="6" name="Hình ảnh 5">
            <a:extLst>
              <a:ext uri="{FF2B5EF4-FFF2-40B4-BE49-F238E27FC236}">
                <a16:creationId xmlns:a16="http://schemas.microsoft.com/office/drawing/2014/main" id="{0B1CA3C6-4578-BA18-E080-7D72FCA12A75}"/>
              </a:ext>
            </a:extLst>
          </p:cNvPr>
          <p:cNvPicPr>
            <a:picLocks noChangeAspect="1"/>
          </p:cNvPicPr>
          <p:nvPr/>
        </p:nvPicPr>
        <p:blipFill>
          <a:blip r:embed="rId2"/>
          <a:stretch>
            <a:fillRect/>
          </a:stretch>
        </p:blipFill>
        <p:spPr>
          <a:xfrm>
            <a:off x="0" y="1379538"/>
            <a:ext cx="9144000" cy="4420895"/>
          </a:xfrm>
          <a:prstGeom prst="rect">
            <a:avLst/>
          </a:prstGeom>
        </p:spPr>
      </p:pic>
    </p:spTree>
    <p:extLst>
      <p:ext uri="{BB962C8B-B14F-4D97-AF65-F5344CB8AC3E}">
        <p14:creationId xmlns:p14="http://schemas.microsoft.com/office/powerpoint/2010/main" val="40126250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35</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err="1">
                <a:latin typeface="Lato"/>
                <a:ea typeface="Lato"/>
                <a:cs typeface="Lato"/>
              </a:rPr>
              <a:t>Lựa</a:t>
            </a:r>
            <a:r>
              <a:rPr lang="en-US">
                <a:latin typeface="Lato"/>
                <a:ea typeface="Lato"/>
                <a:cs typeface="Lato"/>
              </a:rPr>
              <a:t> </a:t>
            </a:r>
            <a:r>
              <a:rPr lang="en-US" err="1">
                <a:latin typeface="Lato"/>
                <a:ea typeface="Lato"/>
                <a:cs typeface="Lato"/>
              </a:rPr>
              <a:t>chọn</a:t>
            </a:r>
            <a:r>
              <a:rPr lang="en-US">
                <a:latin typeface="Lato"/>
                <a:ea typeface="Lato"/>
                <a:cs typeface="Lato"/>
              </a:rPr>
              <a:t> </a:t>
            </a:r>
            <a:r>
              <a:rPr lang="en-US" err="1">
                <a:latin typeface="Lato"/>
                <a:ea typeface="Lato"/>
                <a:cs typeface="Lato"/>
              </a:rPr>
              <a:t>tham</a:t>
            </a:r>
            <a:r>
              <a:rPr lang="en-US">
                <a:latin typeface="Lato"/>
                <a:ea typeface="Lato"/>
                <a:cs typeface="Lato"/>
              </a:rPr>
              <a:t> </a:t>
            </a:r>
            <a:r>
              <a:rPr lang="en-US" err="1">
                <a:latin typeface="Lato"/>
                <a:ea typeface="Lato"/>
                <a:cs typeface="Lato"/>
              </a:rPr>
              <a:t>số</a:t>
            </a:r>
            <a:r>
              <a:rPr lang="en-US">
                <a:latin typeface="Lato"/>
                <a:ea typeface="Lato"/>
                <a:cs typeface="Lato"/>
              </a:rPr>
              <a:t> - </a:t>
            </a:r>
            <a:r>
              <a:rPr lang="en-US" err="1">
                <a:latin typeface="Lato"/>
                <a:ea typeface="Lato"/>
                <a:cs typeface="Lato"/>
              </a:rPr>
              <a:t>num_hidden</a:t>
            </a:r>
            <a:endParaRPr lang="en-US" err="1"/>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235077" y="992886"/>
            <a:ext cx="8391499" cy="2241927"/>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100" b="1" err="1">
                <a:latin typeface="Lato"/>
                <a:ea typeface="Lato"/>
                <a:cs typeface="Lato"/>
              </a:rPr>
              <a:t>Num_hidden</a:t>
            </a:r>
            <a:r>
              <a:rPr lang="en-US" sz="2100" b="1">
                <a:latin typeface="Lato"/>
                <a:ea typeface="Lato"/>
                <a:cs typeface="Lato"/>
              </a:rPr>
              <a:t> (</a:t>
            </a:r>
            <a:r>
              <a:rPr lang="en-US" sz="2100" b="1" err="1">
                <a:latin typeface="Lato"/>
                <a:ea typeface="Lato"/>
                <a:cs typeface="Lato"/>
              </a:rPr>
              <a:t>BiLSTM</a:t>
            </a:r>
            <a:r>
              <a:rPr lang="en-US" sz="2100" b="1">
                <a:latin typeface="Lato"/>
                <a:ea typeface="Lato"/>
                <a:cs typeface="Lato"/>
              </a:rPr>
              <a:t>) </a:t>
            </a:r>
          </a:p>
          <a:p>
            <a:endParaRPr lang="en-US" sz="2100"/>
          </a:p>
          <a:p>
            <a:endParaRPr lang="en-US" sz="2100"/>
          </a:p>
        </p:txBody>
      </p:sp>
      <p:pic>
        <p:nvPicPr>
          <p:cNvPr id="4" name="Hình ảnh 3">
            <a:extLst>
              <a:ext uri="{FF2B5EF4-FFF2-40B4-BE49-F238E27FC236}">
                <a16:creationId xmlns:a16="http://schemas.microsoft.com/office/drawing/2014/main" id="{3FC109D8-5C50-0C73-52BE-DA1A4C21E014}"/>
              </a:ext>
            </a:extLst>
          </p:cNvPr>
          <p:cNvPicPr>
            <a:picLocks noChangeAspect="1"/>
          </p:cNvPicPr>
          <p:nvPr/>
        </p:nvPicPr>
        <p:blipFill>
          <a:blip r:embed="rId2"/>
          <a:stretch>
            <a:fillRect/>
          </a:stretch>
        </p:blipFill>
        <p:spPr>
          <a:xfrm>
            <a:off x="0" y="1395658"/>
            <a:ext cx="9144000" cy="4410121"/>
          </a:xfrm>
          <a:prstGeom prst="rect">
            <a:avLst/>
          </a:prstGeom>
        </p:spPr>
      </p:pic>
    </p:spTree>
    <p:extLst>
      <p:ext uri="{BB962C8B-B14F-4D97-AF65-F5344CB8AC3E}">
        <p14:creationId xmlns:p14="http://schemas.microsoft.com/office/powerpoint/2010/main" val="19225470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36</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err="1">
                <a:latin typeface="Lato"/>
                <a:ea typeface="Lato"/>
                <a:cs typeface="Lato"/>
              </a:rPr>
              <a:t>Lựa</a:t>
            </a:r>
            <a:r>
              <a:rPr lang="en-US">
                <a:latin typeface="Lato"/>
                <a:ea typeface="Lato"/>
                <a:cs typeface="Lato"/>
              </a:rPr>
              <a:t> </a:t>
            </a:r>
            <a:r>
              <a:rPr lang="en-US" err="1">
                <a:latin typeface="Lato"/>
                <a:ea typeface="Lato"/>
                <a:cs typeface="Lato"/>
              </a:rPr>
              <a:t>chọn</a:t>
            </a:r>
            <a:r>
              <a:rPr lang="en-US">
                <a:latin typeface="Lato"/>
                <a:ea typeface="Lato"/>
                <a:cs typeface="Lato"/>
              </a:rPr>
              <a:t> </a:t>
            </a:r>
            <a:r>
              <a:rPr lang="en-US" err="1">
                <a:latin typeface="Lato"/>
                <a:ea typeface="Lato"/>
                <a:cs typeface="Lato"/>
              </a:rPr>
              <a:t>tham</a:t>
            </a:r>
            <a:r>
              <a:rPr lang="en-US">
                <a:latin typeface="Lato"/>
                <a:ea typeface="Lato"/>
                <a:cs typeface="Lato"/>
              </a:rPr>
              <a:t> </a:t>
            </a:r>
            <a:r>
              <a:rPr lang="en-US" err="1">
                <a:latin typeface="Lato"/>
                <a:ea typeface="Lato"/>
                <a:cs typeface="Lato"/>
              </a:rPr>
              <a:t>số</a:t>
            </a:r>
            <a:r>
              <a:rPr lang="en-US">
                <a:latin typeface="Lato"/>
                <a:ea typeface="Lato"/>
                <a:cs typeface="Lato"/>
              </a:rPr>
              <a:t> - num_hidden</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235077" y="992886"/>
            <a:ext cx="8391499" cy="2241927"/>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100" b="1" err="1">
                <a:latin typeface="Lato"/>
                <a:ea typeface="Lato"/>
                <a:cs typeface="Lato"/>
              </a:rPr>
              <a:t>Num_hidden</a:t>
            </a:r>
            <a:r>
              <a:rPr lang="en-US" sz="2100" b="1">
                <a:latin typeface="Lato"/>
                <a:ea typeface="Lato"/>
                <a:cs typeface="Lato"/>
              </a:rPr>
              <a:t> (</a:t>
            </a:r>
            <a:r>
              <a:rPr lang="en-US" sz="2100" b="1" err="1">
                <a:latin typeface="Lato"/>
                <a:ea typeface="Lato"/>
                <a:cs typeface="Lato"/>
              </a:rPr>
              <a:t>BiLSTM</a:t>
            </a:r>
            <a:r>
              <a:rPr lang="en-US" sz="2100" b="1">
                <a:latin typeface="Lato"/>
                <a:ea typeface="Lato"/>
                <a:cs typeface="Lato"/>
              </a:rPr>
              <a:t>) </a:t>
            </a:r>
          </a:p>
          <a:p>
            <a:endParaRPr lang="en-US" sz="2100"/>
          </a:p>
          <a:p>
            <a:endParaRPr lang="en-US" sz="2100"/>
          </a:p>
        </p:txBody>
      </p:sp>
      <p:pic>
        <p:nvPicPr>
          <p:cNvPr id="4" name="Hình ảnh 3">
            <a:extLst>
              <a:ext uri="{FF2B5EF4-FFF2-40B4-BE49-F238E27FC236}">
                <a16:creationId xmlns:a16="http://schemas.microsoft.com/office/drawing/2014/main" id="{8E491E08-1A0A-0293-4E93-BD71566110CC}"/>
              </a:ext>
            </a:extLst>
          </p:cNvPr>
          <p:cNvPicPr>
            <a:picLocks noChangeAspect="1"/>
          </p:cNvPicPr>
          <p:nvPr/>
        </p:nvPicPr>
        <p:blipFill>
          <a:blip r:embed="rId2"/>
          <a:stretch>
            <a:fillRect/>
          </a:stretch>
        </p:blipFill>
        <p:spPr>
          <a:xfrm>
            <a:off x="0" y="1426751"/>
            <a:ext cx="9144000" cy="4498188"/>
          </a:xfrm>
          <a:prstGeom prst="rect">
            <a:avLst/>
          </a:prstGeom>
        </p:spPr>
      </p:pic>
    </p:spTree>
    <p:extLst>
      <p:ext uri="{BB962C8B-B14F-4D97-AF65-F5344CB8AC3E}">
        <p14:creationId xmlns:p14="http://schemas.microsoft.com/office/powerpoint/2010/main" val="431738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37</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err="1">
                <a:latin typeface="Lato"/>
                <a:ea typeface="Lato"/>
                <a:cs typeface="Lato"/>
              </a:rPr>
              <a:t>Lựa</a:t>
            </a:r>
            <a:r>
              <a:rPr lang="en-US">
                <a:latin typeface="Lato"/>
                <a:ea typeface="Lato"/>
                <a:cs typeface="Lato"/>
              </a:rPr>
              <a:t> </a:t>
            </a:r>
            <a:r>
              <a:rPr lang="en-US" err="1">
                <a:latin typeface="Lato"/>
                <a:ea typeface="Lato"/>
                <a:cs typeface="Lato"/>
              </a:rPr>
              <a:t>chọn</a:t>
            </a:r>
            <a:r>
              <a:rPr lang="en-US">
                <a:latin typeface="Lato"/>
                <a:ea typeface="Lato"/>
                <a:cs typeface="Lato"/>
              </a:rPr>
              <a:t> </a:t>
            </a:r>
            <a:r>
              <a:rPr lang="en-US" err="1">
                <a:latin typeface="Lato"/>
                <a:ea typeface="Lato"/>
                <a:cs typeface="Lato"/>
              </a:rPr>
              <a:t>tham</a:t>
            </a:r>
            <a:r>
              <a:rPr lang="en-US">
                <a:latin typeface="Lato"/>
                <a:ea typeface="Lato"/>
                <a:cs typeface="Lato"/>
              </a:rPr>
              <a:t> số - num_hidden</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235077" y="992886"/>
            <a:ext cx="8391499" cy="2241927"/>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100" b="1" err="1">
                <a:latin typeface="Lato"/>
                <a:ea typeface="Lato"/>
                <a:cs typeface="Lato"/>
              </a:rPr>
              <a:t>Num_hidden</a:t>
            </a:r>
            <a:r>
              <a:rPr lang="en-US" sz="2100" b="1">
                <a:latin typeface="Lato"/>
                <a:ea typeface="Lato"/>
                <a:cs typeface="Lato"/>
              </a:rPr>
              <a:t> (</a:t>
            </a:r>
            <a:r>
              <a:rPr lang="en-US" sz="2100" b="1" err="1">
                <a:latin typeface="Lato"/>
                <a:ea typeface="Lato"/>
                <a:cs typeface="Lato"/>
              </a:rPr>
              <a:t>BiLSTM</a:t>
            </a:r>
            <a:r>
              <a:rPr lang="en-US" sz="2100" b="1">
                <a:latin typeface="Lato"/>
                <a:ea typeface="Lato"/>
                <a:cs typeface="Lato"/>
              </a:rPr>
              <a:t>) </a:t>
            </a:r>
          </a:p>
          <a:p>
            <a:endParaRPr lang="en-US" sz="2100"/>
          </a:p>
          <a:p>
            <a:endParaRPr lang="en-US" sz="2100"/>
          </a:p>
        </p:txBody>
      </p:sp>
      <p:pic>
        <p:nvPicPr>
          <p:cNvPr id="6" name="Hình ảnh 5" descr="Ảnh có chứa văn bản, biểu đồ, Sơ đồ, hàng&#10;&#10;Mô tả được tự động tạo">
            <a:extLst>
              <a:ext uri="{FF2B5EF4-FFF2-40B4-BE49-F238E27FC236}">
                <a16:creationId xmlns:a16="http://schemas.microsoft.com/office/drawing/2014/main" id="{0412EDAB-C77B-8714-32C8-C4B83A98CDA0}"/>
              </a:ext>
            </a:extLst>
          </p:cNvPr>
          <p:cNvPicPr>
            <a:picLocks noChangeAspect="1"/>
          </p:cNvPicPr>
          <p:nvPr/>
        </p:nvPicPr>
        <p:blipFill>
          <a:blip r:embed="rId2"/>
          <a:stretch>
            <a:fillRect/>
          </a:stretch>
        </p:blipFill>
        <p:spPr>
          <a:xfrm>
            <a:off x="0" y="1513135"/>
            <a:ext cx="9144000" cy="4389814"/>
          </a:xfrm>
          <a:prstGeom prst="rect">
            <a:avLst/>
          </a:prstGeom>
        </p:spPr>
      </p:pic>
    </p:spTree>
    <p:extLst>
      <p:ext uri="{BB962C8B-B14F-4D97-AF65-F5344CB8AC3E}">
        <p14:creationId xmlns:p14="http://schemas.microsoft.com/office/powerpoint/2010/main" val="21396139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67FB4AA9-E9AF-4CE0-A0DC-99D7952890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52760" y="1156064"/>
            <a:ext cx="1527919" cy="458696"/>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951313" y="2496496"/>
            <a:ext cx="6639189" cy="1436407"/>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050" err="1"/>
              <a:t>Lựa</a:t>
            </a:r>
            <a:r>
              <a:rPr lang="en-US" sz="4050"/>
              <a:t> </a:t>
            </a:r>
            <a:r>
              <a:rPr lang="en-US" sz="4050" err="1"/>
              <a:t>chọn</a:t>
            </a:r>
            <a:r>
              <a:rPr lang="en-US" sz="4050"/>
              <a:t>:</a:t>
            </a:r>
          </a:p>
          <a:p>
            <a:r>
              <a:rPr lang="en-US" sz="3200"/>
              <a:t>	Dropout = 0.4</a:t>
            </a:r>
          </a:p>
          <a:p>
            <a:r>
              <a:rPr lang="en-US" sz="3200"/>
              <a:t>	</a:t>
            </a:r>
            <a:r>
              <a:rPr lang="en-US" sz="3200" err="1"/>
              <a:t>Num_hidden</a:t>
            </a:r>
            <a:r>
              <a:rPr lang="en-US" sz="3200"/>
              <a:t> = 256</a:t>
            </a:r>
          </a:p>
        </p:txBody>
      </p:sp>
    </p:spTree>
    <p:extLst>
      <p:ext uri="{BB962C8B-B14F-4D97-AF65-F5344CB8AC3E}">
        <p14:creationId xmlns:p14="http://schemas.microsoft.com/office/powerpoint/2010/main" val="10835158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39</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a:latin typeface="Lato"/>
                <a:ea typeface="Lato"/>
                <a:cs typeface="Lato"/>
              </a:rPr>
              <a:t>Train </a:t>
            </a:r>
            <a:r>
              <a:rPr lang="en-US" err="1">
                <a:latin typeface="Lato"/>
                <a:ea typeface="Lato"/>
                <a:cs typeface="Lato"/>
              </a:rPr>
              <a:t>với</a:t>
            </a:r>
            <a:r>
              <a:rPr lang="en-US">
                <a:latin typeface="Lato"/>
                <a:ea typeface="Lato"/>
                <a:cs typeface="Lato"/>
              </a:rPr>
              <a:t> </a:t>
            </a:r>
            <a:r>
              <a:rPr lang="en-US" err="1">
                <a:latin typeface="Lato"/>
                <a:ea typeface="Lato"/>
                <a:cs typeface="Lato"/>
              </a:rPr>
              <a:t>các</a:t>
            </a:r>
            <a:r>
              <a:rPr lang="en-US">
                <a:latin typeface="Lato"/>
                <a:ea typeface="Lato"/>
                <a:cs typeface="Lato"/>
              </a:rPr>
              <a:t> </a:t>
            </a:r>
            <a:r>
              <a:rPr lang="en-US" err="1">
                <a:latin typeface="Lato"/>
                <a:ea typeface="Lato"/>
                <a:cs typeface="Lato"/>
              </a:rPr>
              <a:t>tham</a:t>
            </a:r>
            <a:r>
              <a:rPr lang="en-US">
                <a:latin typeface="Lato"/>
                <a:ea typeface="Lato"/>
                <a:cs typeface="Lato"/>
              </a:rPr>
              <a:t> </a:t>
            </a:r>
            <a:r>
              <a:rPr lang="en-US" err="1">
                <a:latin typeface="Lato"/>
                <a:ea typeface="Lato"/>
                <a:cs typeface="Lato"/>
              </a:rPr>
              <a:t>số</a:t>
            </a:r>
            <a:r>
              <a:rPr lang="en-US">
                <a:latin typeface="Lato"/>
                <a:ea typeface="Lato"/>
                <a:cs typeface="Lato"/>
              </a:rPr>
              <a:t> </a:t>
            </a:r>
            <a:r>
              <a:rPr lang="en-US" err="1">
                <a:latin typeface="Lato"/>
                <a:ea typeface="Lato"/>
                <a:cs typeface="Lato"/>
              </a:rPr>
              <a:t>lựa</a:t>
            </a:r>
            <a:r>
              <a:rPr lang="en-US">
                <a:latin typeface="Lato"/>
                <a:ea typeface="Lato"/>
                <a:cs typeface="Lato"/>
              </a:rPr>
              <a:t> </a:t>
            </a:r>
            <a:r>
              <a:rPr lang="en-US" err="1">
                <a:latin typeface="Lato"/>
                <a:ea typeface="Lato"/>
                <a:cs typeface="Lato"/>
              </a:rPr>
              <a:t>chọn</a:t>
            </a:r>
            <a:r>
              <a:rPr lang="en-US">
                <a:latin typeface="Lato"/>
                <a:ea typeface="Lato"/>
                <a:cs typeface="Lato"/>
              </a:rPr>
              <a:t> </a:t>
            </a:r>
            <a:r>
              <a:rPr lang="en-US" err="1">
                <a:latin typeface="Lato"/>
                <a:ea typeface="Lato"/>
                <a:cs typeface="Lato"/>
              </a:rPr>
              <a:t>được</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235077" y="796241"/>
            <a:ext cx="8391499" cy="2241927"/>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100" b="1">
                <a:latin typeface="Lato"/>
                <a:ea typeface="Lato"/>
                <a:cs typeface="Lato"/>
              </a:rPr>
              <a:t>Dropout = 0.4 / </a:t>
            </a:r>
            <a:r>
              <a:rPr lang="en-US" sz="2100" b="1" err="1">
                <a:latin typeface="Lato"/>
                <a:ea typeface="Lato"/>
                <a:cs typeface="Lato"/>
              </a:rPr>
              <a:t>num_hidden</a:t>
            </a:r>
            <a:r>
              <a:rPr lang="en-US" sz="2100" b="1">
                <a:latin typeface="Lato"/>
                <a:ea typeface="Lato"/>
                <a:cs typeface="Lato"/>
              </a:rPr>
              <a:t> = 256</a:t>
            </a:r>
          </a:p>
          <a:p>
            <a:endParaRPr lang="en-US" sz="2100"/>
          </a:p>
        </p:txBody>
      </p:sp>
      <p:pic>
        <p:nvPicPr>
          <p:cNvPr id="6" name="Hình ảnh 5">
            <a:extLst>
              <a:ext uri="{FF2B5EF4-FFF2-40B4-BE49-F238E27FC236}">
                <a16:creationId xmlns:a16="http://schemas.microsoft.com/office/drawing/2014/main" id="{9D9FFBB6-D221-0472-CCA8-6B394D31380D}"/>
              </a:ext>
            </a:extLst>
          </p:cNvPr>
          <p:cNvPicPr>
            <a:picLocks noChangeAspect="1"/>
          </p:cNvPicPr>
          <p:nvPr/>
        </p:nvPicPr>
        <p:blipFill>
          <a:blip r:embed="rId2"/>
          <a:stretch>
            <a:fillRect/>
          </a:stretch>
        </p:blipFill>
        <p:spPr>
          <a:xfrm>
            <a:off x="0" y="1332208"/>
            <a:ext cx="9144000" cy="4515556"/>
          </a:xfrm>
          <a:prstGeom prst="rect">
            <a:avLst/>
          </a:prstGeom>
        </p:spPr>
      </p:pic>
    </p:spTree>
    <p:extLst>
      <p:ext uri="{BB962C8B-B14F-4D97-AF65-F5344CB8AC3E}">
        <p14:creationId xmlns:p14="http://schemas.microsoft.com/office/powerpoint/2010/main" val="1792255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67FB4AA9-E9AF-4CE0-A0DC-99D7952890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52760" y="1156064"/>
            <a:ext cx="1527919" cy="458696"/>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1331063" y="2683309"/>
            <a:ext cx="6481873" cy="636594"/>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050"/>
              <a:t>1. </a:t>
            </a:r>
            <a:r>
              <a:rPr lang="en-US" sz="4050" err="1"/>
              <a:t>Giới</a:t>
            </a:r>
            <a:r>
              <a:rPr lang="en-US" sz="4050"/>
              <a:t> </a:t>
            </a:r>
            <a:r>
              <a:rPr lang="en-US" sz="4050" err="1"/>
              <a:t>thiệu</a:t>
            </a:r>
            <a:r>
              <a:rPr lang="en-US" sz="4050"/>
              <a:t> </a:t>
            </a:r>
            <a:r>
              <a:rPr lang="en-US" sz="4050" err="1"/>
              <a:t>bài</a:t>
            </a:r>
            <a:r>
              <a:rPr lang="en-US" sz="4050"/>
              <a:t> </a:t>
            </a:r>
            <a:r>
              <a:rPr lang="en-US" sz="4050" err="1"/>
              <a:t>toán</a:t>
            </a:r>
            <a:endParaRPr lang="en-US" sz="3200"/>
          </a:p>
        </p:txBody>
      </p:sp>
    </p:spTree>
    <p:extLst>
      <p:ext uri="{BB962C8B-B14F-4D97-AF65-F5344CB8AC3E}">
        <p14:creationId xmlns:p14="http://schemas.microsoft.com/office/powerpoint/2010/main" val="35657118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40</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a:latin typeface="Lato"/>
                <a:ea typeface="Lato"/>
                <a:cs typeface="Lato"/>
              </a:rPr>
              <a:t>Train </a:t>
            </a:r>
            <a:r>
              <a:rPr lang="en-US" err="1">
                <a:latin typeface="Lato"/>
                <a:ea typeface="Lato"/>
                <a:cs typeface="Lato"/>
              </a:rPr>
              <a:t>với</a:t>
            </a:r>
            <a:r>
              <a:rPr lang="en-US">
                <a:latin typeface="Lato"/>
                <a:ea typeface="Lato"/>
                <a:cs typeface="Lato"/>
              </a:rPr>
              <a:t> </a:t>
            </a:r>
            <a:r>
              <a:rPr lang="en-US" err="1">
                <a:latin typeface="Lato"/>
                <a:ea typeface="Lato"/>
                <a:cs typeface="Lato"/>
              </a:rPr>
              <a:t>các</a:t>
            </a:r>
            <a:r>
              <a:rPr lang="en-US">
                <a:latin typeface="Lato"/>
                <a:ea typeface="Lato"/>
                <a:cs typeface="Lato"/>
              </a:rPr>
              <a:t> </a:t>
            </a:r>
            <a:r>
              <a:rPr lang="en-US" err="1">
                <a:latin typeface="Lato"/>
                <a:ea typeface="Lato"/>
                <a:cs typeface="Lato"/>
              </a:rPr>
              <a:t>tham</a:t>
            </a:r>
            <a:r>
              <a:rPr lang="en-US">
                <a:latin typeface="Lato"/>
                <a:ea typeface="Lato"/>
                <a:cs typeface="Lato"/>
              </a:rPr>
              <a:t> </a:t>
            </a:r>
            <a:r>
              <a:rPr lang="en-US" err="1">
                <a:latin typeface="Lato"/>
                <a:ea typeface="Lato"/>
                <a:cs typeface="Lato"/>
              </a:rPr>
              <a:t>số</a:t>
            </a:r>
            <a:r>
              <a:rPr lang="en-US">
                <a:latin typeface="Lato"/>
                <a:ea typeface="Lato"/>
                <a:cs typeface="Lato"/>
              </a:rPr>
              <a:t> </a:t>
            </a:r>
            <a:r>
              <a:rPr lang="en-US" err="1">
                <a:latin typeface="Lato"/>
                <a:ea typeface="Lato"/>
                <a:cs typeface="Lato"/>
              </a:rPr>
              <a:t>lựa</a:t>
            </a:r>
            <a:r>
              <a:rPr lang="en-US">
                <a:latin typeface="Lato"/>
                <a:ea typeface="Lato"/>
                <a:cs typeface="Lato"/>
              </a:rPr>
              <a:t> </a:t>
            </a:r>
            <a:r>
              <a:rPr lang="en-US" err="1">
                <a:latin typeface="Lato"/>
                <a:ea typeface="Lato"/>
                <a:cs typeface="Lato"/>
              </a:rPr>
              <a:t>chọn</a:t>
            </a:r>
            <a:r>
              <a:rPr lang="en-US">
                <a:latin typeface="Lato"/>
                <a:ea typeface="Lato"/>
                <a:cs typeface="Lato"/>
              </a:rPr>
              <a:t> </a:t>
            </a:r>
            <a:r>
              <a:rPr lang="en-US" err="1">
                <a:latin typeface="Lato"/>
                <a:ea typeface="Lato"/>
                <a:cs typeface="Lato"/>
              </a:rPr>
              <a:t>được</a:t>
            </a:r>
            <a:r>
              <a:rPr lang="en-US">
                <a:latin typeface="Lato"/>
                <a:ea typeface="Lato"/>
                <a:cs typeface="Lato"/>
              </a:rPr>
              <a:t>:</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235077" y="825737"/>
            <a:ext cx="8391499" cy="2241927"/>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100" b="1">
                <a:latin typeface="Lato"/>
                <a:ea typeface="Lato"/>
                <a:cs typeface="Lato"/>
              </a:rPr>
              <a:t>Dropout = 0.4 / </a:t>
            </a:r>
            <a:r>
              <a:rPr lang="en-US" sz="2100" b="1" err="1">
                <a:latin typeface="Lato"/>
                <a:ea typeface="Lato"/>
                <a:cs typeface="Lato"/>
              </a:rPr>
              <a:t>num_hidden</a:t>
            </a:r>
            <a:r>
              <a:rPr lang="en-US" sz="2100" b="1">
                <a:latin typeface="Lato"/>
                <a:ea typeface="Lato"/>
                <a:cs typeface="Lato"/>
              </a:rPr>
              <a:t> = 256</a:t>
            </a:r>
          </a:p>
          <a:p>
            <a:endParaRPr lang="en-US" sz="2100"/>
          </a:p>
        </p:txBody>
      </p:sp>
      <p:pic>
        <p:nvPicPr>
          <p:cNvPr id="4" name="Hình ảnh 3" descr="Ảnh có chứa văn bản, biểu đồ, Sơ đồ, hàng&#10;&#10;Mô tả được tự động tạo">
            <a:extLst>
              <a:ext uri="{FF2B5EF4-FFF2-40B4-BE49-F238E27FC236}">
                <a16:creationId xmlns:a16="http://schemas.microsoft.com/office/drawing/2014/main" id="{7CD8DC1F-066B-DBAF-378E-2B18B6959F96}"/>
              </a:ext>
            </a:extLst>
          </p:cNvPr>
          <p:cNvPicPr>
            <a:picLocks noChangeAspect="1"/>
          </p:cNvPicPr>
          <p:nvPr/>
        </p:nvPicPr>
        <p:blipFill>
          <a:blip r:embed="rId2"/>
          <a:stretch>
            <a:fillRect/>
          </a:stretch>
        </p:blipFill>
        <p:spPr>
          <a:xfrm>
            <a:off x="0" y="1414730"/>
            <a:ext cx="9144000" cy="4436371"/>
          </a:xfrm>
          <a:prstGeom prst="rect">
            <a:avLst/>
          </a:prstGeom>
        </p:spPr>
      </p:pic>
    </p:spTree>
    <p:extLst>
      <p:ext uri="{BB962C8B-B14F-4D97-AF65-F5344CB8AC3E}">
        <p14:creationId xmlns:p14="http://schemas.microsoft.com/office/powerpoint/2010/main" val="22325905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41</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a:latin typeface="Lato"/>
                <a:ea typeface="Lato"/>
                <a:cs typeface="Lato"/>
              </a:rPr>
              <a:t>Train </a:t>
            </a:r>
            <a:r>
              <a:rPr lang="en-US" err="1">
                <a:latin typeface="Lato"/>
                <a:ea typeface="Lato"/>
                <a:cs typeface="Lato"/>
              </a:rPr>
              <a:t>với</a:t>
            </a:r>
            <a:r>
              <a:rPr lang="en-US">
                <a:latin typeface="Lato"/>
                <a:ea typeface="Lato"/>
                <a:cs typeface="Lato"/>
              </a:rPr>
              <a:t> </a:t>
            </a:r>
            <a:r>
              <a:rPr lang="en-US" err="1">
                <a:latin typeface="Lato"/>
                <a:ea typeface="Lato"/>
                <a:cs typeface="Lato"/>
              </a:rPr>
              <a:t>các</a:t>
            </a:r>
            <a:r>
              <a:rPr lang="en-US">
                <a:latin typeface="Lato"/>
                <a:ea typeface="Lato"/>
                <a:cs typeface="Lato"/>
              </a:rPr>
              <a:t> </a:t>
            </a:r>
            <a:r>
              <a:rPr lang="en-US" err="1">
                <a:latin typeface="Lato"/>
                <a:ea typeface="Lato"/>
                <a:cs typeface="Lato"/>
              </a:rPr>
              <a:t>tham</a:t>
            </a:r>
            <a:r>
              <a:rPr lang="en-US">
                <a:latin typeface="Lato"/>
                <a:ea typeface="Lato"/>
                <a:cs typeface="Lato"/>
              </a:rPr>
              <a:t> </a:t>
            </a:r>
            <a:r>
              <a:rPr lang="en-US" err="1">
                <a:latin typeface="Lato"/>
                <a:ea typeface="Lato"/>
                <a:cs typeface="Lato"/>
              </a:rPr>
              <a:t>số</a:t>
            </a:r>
            <a:r>
              <a:rPr lang="en-US">
                <a:latin typeface="Lato"/>
                <a:ea typeface="Lato"/>
                <a:cs typeface="Lato"/>
              </a:rPr>
              <a:t> </a:t>
            </a:r>
            <a:r>
              <a:rPr lang="en-US" err="1">
                <a:latin typeface="Lato"/>
                <a:ea typeface="Lato"/>
                <a:cs typeface="Lato"/>
              </a:rPr>
              <a:t>lựa</a:t>
            </a:r>
            <a:r>
              <a:rPr lang="en-US">
                <a:latin typeface="Lato"/>
                <a:ea typeface="Lato"/>
                <a:cs typeface="Lato"/>
              </a:rPr>
              <a:t> </a:t>
            </a:r>
            <a:r>
              <a:rPr lang="en-US" err="1">
                <a:latin typeface="Lato"/>
                <a:ea typeface="Lato"/>
                <a:cs typeface="Lato"/>
              </a:rPr>
              <a:t>chọn</a:t>
            </a:r>
            <a:r>
              <a:rPr lang="en-US">
                <a:latin typeface="Lato"/>
                <a:ea typeface="Lato"/>
                <a:cs typeface="Lato"/>
              </a:rPr>
              <a:t> được</a:t>
            </a:r>
            <a:endParaRPr lang="en-US"/>
          </a:p>
        </p:txBody>
      </p:sp>
      <p:sp>
        <p:nvSpPr>
          <p:cNvPr id="5" name="Content Placeholder 3">
            <a:extLst>
              <a:ext uri="{FF2B5EF4-FFF2-40B4-BE49-F238E27FC236}">
                <a16:creationId xmlns:a16="http://schemas.microsoft.com/office/drawing/2014/main" id="{C25AA0F9-F75C-6F20-396B-6E10FB3DE152}"/>
              </a:ext>
            </a:extLst>
          </p:cNvPr>
          <p:cNvSpPr txBox="1">
            <a:spLocks/>
          </p:cNvSpPr>
          <p:nvPr/>
        </p:nvSpPr>
        <p:spPr>
          <a:xfrm>
            <a:off x="235077" y="813069"/>
            <a:ext cx="8391499" cy="2241927"/>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100" b="1">
                <a:latin typeface="Lato"/>
                <a:ea typeface="Lato"/>
                <a:cs typeface="Lato"/>
              </a:rPr>
              <a:t>Dropout = 0.4 / </a:t>
            </a:r>
            <a:r>
              <a:rPr lang="en-US" sz="2100" b="1" err="1">
                <a:latin typeface="Lato"/>
                <a:ea typeface="Lato"/>
                <a:cs typeface="Lato"/>
              </a:rPr>
              <a:t>num_hidden</a:t>
            </a:r>
            <a:r>
              <a:rPr lang="en-US" sz="2100" b="1">
                <a:latin typeface="Lato"/>
                <a:ea typeface="Lato"/>
                <a:cs typeface="Lato"/>
              </a:rPr>
              <a:t> = 256</a:t>
            </a:r>
          </a:p>
          <a:p>
            <a:endParaRPr lang="en-US" sz="2100"/>
          </a:p>
        </p:txBody>
      </p:sp>
      <p:pic>
        <p:nvPicPr>
          <p:cNvPr id="4" name="Hình ảnh 3" descr="Ảnh có chứa văn bản, biểu đồ, Sơ đồ, hàng&#10;&#10;Mô tả được tự động tạo">
            <a:extLst>
              <a:ext uri="{FF2B5EF4-FFF2-40B4-BE49-F238E27FC236}">
                <a16:creationId xmlns:a16="http://schemas.microsoft.com/office/drawing/2014/main" id="{7CD8DC1F-066B-DBAF-378E-2B18B6959F96}"/>
              </a:ext>
            </a:extLst>
          </p:cNvPr>
          <p:cNvPicPr>
            <a:picLocks noChangeAspect="1"/>
          </p:cNvPicPr>
          <p:nvPr/>
        </p:nvPicPr>
        <p:blipFill>
          <a:blip r:embed="rId2"/>
          <a:stretch>
            <a:fillRect/>
          </a:stretch>
        </p:blipFill>
        <p:spPr>
          <a:xfrm>
            <a:off x="0" y="1490757"/>
            <a:ext cx="9144000" cy="4436371"/>
          </a:xfrm>
          <a:prstGeom prst="rect">
            <a:avLst/>
          </a:prstGeom>
        </p:spPr>
      </p:pic>
    </p:spTree>
    <p:extLst>
      <p:ext uri="{BB962C8B-B14F-4D97-AF65-F5344CB8AC3E}">
        <p14:creationId xmlns:p14="http://schemas.microsoft.com/office/powerpoint/2010/main" val="9139447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42</a:t>
            </a:fld>
            <a:endParaRPr lang="en-US"/>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lIns="91440" tIns="45720" rIns="91440" bIns="45720" anchor="t"/>
          <a:lstStyle/>
          <a:p>
            <a:r>
              <a:rPr lang="en-US">
                <a:latin typeface="Lato"/>
                <a:ea typeface="Lato"/>
                <a:cs typeface="Lato"/>
              </a:rPr>
              <a:t>5. Kết </a:t>
            </a:r>
            <a:r>
              <a:rPr lang="en-US" err="1">
                <a:latin typeface="Lato"/>
                <a:ea typeface="Lato"/>
                <a:cs typeface="Lato"/>
              </a:rPr>
              <a:t>quả</a:t>
            </a:r>
            <a:endParaRPr lang="en-US"/>
          </a:p>
        </p:txBody>
      </p:sp>
      <p:pic>
        <p:nvPicPr>
          <p:cNvPr id="6" name="Hình ảnh 5" descr="Ảnh có chứa văn bản, Phông chữ, ảnh chụp màn hình, số&#10;&#10;Mô tả được tự động tạo">
            <a:extLst>
              <a:ext uri="{FF2B5EF4-FFF2-40B4-BE49-F238E27FC236}">
                <a16:creationId xmlns:a16="http://schemas.microsoft.com/office/drawing/2014/main" id="{F93996F4-74BD-70F5-7361-ECEC5F92D05D}"/>
              </a:ext>
            </a:extLst>
          </p:cNvPr>
          <p:cNvPicPr>
            <a:picLocks noChangeAspect="1"/>
          </p:cNvPicPr>
          <p:nvPr/>
        </p:nvPicPr>
        <p:blipFill>
          <a:blip r:embed="rId2"/>
          <a:stretch>
            <a:fillRect/>
          </a:stretch>
        </p:blipFill>
        <p:spPr>
          <a:xfrm>
            <a:off x="53059" y="892735"/>
            <a:ext cx="4519546" cy="3151435"/>
          </a:xfrm>
          <a:prstGeom prst="rect">
            <a:avLst/>
          </a:prstGeom>
        </p:spPr>
      </p:pic>
      <p:pic>
        <p:nvPicPr>
          <p:cNvPr id="7" name="Hình ảnh 6" descr="Ảnh có chứa văn bản, Phông chữ, ảnh chụp màn hình, số&#10;&#10;Mô tả được tự động tạo">
            <a:extLst>
              <a:ext uri="{FF2B5EF4-FFF2-40B4-BE49-F238E27FC236}">
                <a16:creationId xmlns:a16="http://schemas.microsoft.com/office/drawing/2014/main" id="{3034FCFD-AAE6-8CF2-5ABB-0422C082E1F6}"/>
              </a:ext>
            </a:extLst>
          </p:cNvPr>
          <p:cNvPicPr>
            <a:picLocks noChangeAspect="1"/>
          </p:cNvPicPr>
          <p:nvPr/>
        </p:nvPicPr>
        <p:blipFill>
          <a:blip r:embed="rId3"/>
          <a:stretch>
            <a:fillRect/>
          </a:stretch>
        </p:blipFill>
        <p:spPr>
          <a:xfrm>
            <a:off x="4398403" y="3710322"/>
            <a:ext cx="4532827" cy="3054172"/>
          </a:xfrm>
          <a:prstGeom prst="rect">
            <a:avLst/>
          </a:prstGeom>
        </p:spPr>
      </p:pic>
    </p:spTree>
    <p:extLst>
      <p:ext uri="{BB962C8B-B14F-4D97-AF65-F5344CB8AC3E}">
        <p14:creationId xmlns:p14="http://schemas.microsoft.com/office/powerpoint/2010/main" val="26939925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A37B5C8-2095-4D2D-97FE-E4E8D89379E1}"/>
              </a:ext>
            </a:extLst>
          </p:cNvPr>
          <p:cNvSpPr>
            <a:spLocks noGrp="1"/>
          </p:cNvSpPr>
          <p:nvPr>
            <p:ph type="sldNum" sz="quarter" idx="12"/>
          </p:nvPr>
        </p:nvSpPr>
        <p:spPr/>
        <p:txBody>
          <a:bodyPr/>
          <a:lstStyle/>
          <a:p>
            <a:fld id="{9EA0BE3B-158A-4EDF-80DC-E394A0D1600F}" type="slidenum">
              <a:rPr lang="en-US" smtClean="0"/>
              <a:pPr/>
              <a:t>43</a:t>
            </a:fld>
            <a:endParaRPr lang="en-US"/>
          </a:p>
        </p:txBody>
      </p:sp>
      <p:sp>
        <p:nvSpPr>
          <p:cNvPr id="3" name="Title 10">
            <a:extLst>
              <a:ext uri="{FF2B5EF4-FFF2-40B4-BE49-F238E27FC236}">
                <a16:creationId xmlns:a16="http://schemas.microsoft.com/office/drawing/2014/main" id="{F78B3876-6ECC-4098-BDD1-C48CE4B42721}"/>
              </a:ext>
            </a:extLst>
          </p:cNvPr>
          <p:cNvSpPr txBox="1">
            <a:spLocks/>
          </p:cNvSpPr>
          <p:nvPr/>
        </p:nvSpPr>
        <p:spPr>
          <a:xfrm>
            <a:off x="4181094" y="3021991"/>
            <a:ext cx="4197975" cy="814017"/>
          </a:xfrm>
          <a:prstGeom prst="rect">
            <a:avLst/>
          </a:prstGeom>
        </p:spPr>
        <p:txBody>
          <a:bodyPr/>
          <a:lstStyle>
            <a:lvl1pPr algn="l" defTabSz="914400" rtl="0" eaLnBrk="1" latinLnBrk="0" hangingPunct="1">
              <a:lnSpc>
                <a:spcPct val="90000"/>
              </a:lnSpc>
              <a:spcBef>
                <a:spcPct val="0"/>
              </a:spcBef>
              <a:buNone/>
              <a:defRPr sz="60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800"/>
              <a:t>THANK YOU !</a:t>
            </a:r>
          </a:p>
        </p:txBody>
      </p:sp>
    </p:spTree>
    <p:extLst>
      <p:ext uri="{BB962C8B-B14F-4D97-AF65-F5344CB8AC3E}">
        <p14:creationId xmlns:p14="http://schemas.microsoft.com/office/powerpoint/2010/main" val="2830535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776946D-AB92-4D05-97ED-4EDF0AB0FF55}"/>
              </a:ext>
            </a:extLst>
          </p:cNvPr>
          <p:cNvSpPr>
            <a:spLocks noGrp="1"/>
          </p:cNvSpPr>
          <p:nvPr>
            <p:ph type="sldNum" sz="quarter" idx="12"/>
          </p:nvPr>
        </p:nvSpPr>
        <p:spPr>
          <a:xfrm>
            <a:off x="6867383" y="6492878"/>
            <a:ext cx="2057400" cy="365125"/>
          </a:xfrm>
          <a:prstGeom prst="rect">
            <a:avLst/>
          </a:prstGeom>
        </p:spPr>
        <p:txBody>
          <a:bodyPr/>
          <a:lstStyle/>
          <a:p>
            <a:fld id="{9EA0BE3B-158A-4EDF-80DC-E394A0D1600F}" type="slidenum">
              <a:rPr lang="en-US" smtClean="0"/>
              <a:pPr/>
              <a:t>5</a:t>
            </a:fld>
            <a:endParaRPr lang="en-US"/>
          </a:p>
        </p:txBody>
      </p:sp>
      <p:sp>
        <p:nvSpPr>
          <p:cNvPr id="2" name="Title 1">
            <a:extLst>
              <a:ext uri="{FF2B5EF4-FFF2-40B4-BE49-F238E27FC236}">
                <a16:creationId xmlns:a16="http://schemas.microsoft.com/office/drawing/2014/main" id="{4FB6CB3A-046A-4C56-A02D-DBF672421CAF}"/>
              </a:ext>
            </a:extLst>
          </p:cNvPr>
          <p:cNvSpPr>
            <a:spLocks noGrp="1"/>
          </p:cNvSpPr>
          <p:nvPr>
            <p:ph type="title"/>
          </p:nvPr>
        </p:nvSpPr>
        <p:spPr>
          <a:xfrm>
            <a:off x="254052" y="112543"/>
            <a:ext cx="8635896" cy="436098"/>
          </a:xfrm>
          <a:prstGeom prst="rect">
            <a:avLst/>
          </a:prstGeom>
        </p:spPr>
        <p:txBody>
          <a:bodyPr/>
          <a:lstStyle/>
          <a:p>
            <a:r>
              <a:rPr lang="en-US" err="1"/>
              <a:t>Giới</a:t>
            </a:r>
            <a:r>
              <a:rPr lang="en-US"/>
              <a:t> </a:t>
            </a:r>
            <a:r>
              <a:rPr lang="en-US" err="1"/>
              <a:t>thiệu</a:t>
            </a:r>
            <a:r>
              <a:rPr lang="en-US"/>
              <a:t> </a:t>
            </a:r>
            <a:r>
              <a:rPr lang="en-US" err="1"/>
              <a:t>bài</a:t>
            </a:r>
            <a:r>
              <a:rPr lang="en-US"/>
              <a:t> </a:t>
            </a:r>
            <a:r>
              <a:rPr lang="en-US" err="1"/>
              <a:t>toán</a:t>
            </a:r>
            <a:endParaRPr lang="en-US"/>
          </a:p>
        </p:txBody>
      </p:sp>
      <p:sp>
        <p:nvSpPr>
          <p:cNvPr id="8" name="TextBox 7">
            <a:extLst>
              <a:ext uri="{FF2B5EF4-FFF2-40B4-BE49-F238E27FC236}">
                <a16:creationId xmlns:a16="http://schemas.microsoft.com/office/drawing/2014/main" id="{22EAA247-D9FF-00A4-41A9-37156A51BB3F}"/>
              </a:ext>
            </a:extLst>
          </p:cNvPr>
          <p:cNvSpPr txBox="1"/>
          <p:nvPr/>
        </p:nvSpPr>
        <p:spPr>
          <a:xfrm>
            <a:off x="254052" y="1297858"/>
            <a:ext cx="8635896" cy="830997"/>
          </a:xfrm>
          <a:prstGeom prst="rect">
            <a:avLst/>
          </a:prstGeom>
          <a:noFill/>
        </p:spPr>
        <p:txBody>
          <a:bodyPr wrap="square" rtlCol="0">
            <a:spAutoFit/>
          </a:bodyPr>
          <a:lstStyle/>
          <a:p>
            <a:pPr marL="285750" indent="-285750">
              <a:buFont typeface="Arial" panose="020B0604020202020204" pitchFamily="34" charset="0"/>
              <a:buChar char="•"/>
            </a:pPr>
            <a:r>
              <a:rPr lang="en-US" sz="2400" b="1" err="1"/>
              <a:t>Mô</a:t>
            </a:r>
            <a:r>
              <a:rPr lang="en-US" sz="2400" b="1"/>
              <a:t> </a:t>
            </a:r>
            <a:r>
              <a:rPr lang="en-US" sz="2400" b="1" err="1"/>
              <a:t>tả</a:t>
            </a:r>
            <a:r>
              <a:rPr lang="en-US" sz="2400" b="1"/>
              <a:t>: </a:t>
            </a:r>
            <a:r>
              <a:rPr lang="en-US" sz="2400" err="1"/>
              <a:t>Chuyển</a:t>
            </a:r>
            <a:r>
              <a:rPr lang="en-US" sz="2400"/>
              <a:t> </a:t>
            </a:r>
            <a:r>
              <a:rPr lang="en-US" sz="2400" err="1"/>
              <a:t>đổi</a:t>
            </a:r>
            <a:r>
              <a:rPr lang="en-US" sz="2400"/>
              <a:t> </a:t>
            </a:r>
            <a:r>
              <a:rPr lang="en-US" sz="2400" err="1"/>
              <a:t>chữ</a:t>
            </a:r>
            <a:r>
              <a:rPr lang="en-US" sz="2400"/>
              <a:t> </a:t>
            </a:r>
            <a:r>
              <a:rPr lang="en-US" sz="2400" err="1"/>
              <a:t>viết</a:t>
            </a:r>
            <a:r>
              <a:rPr lang="en-US" sz="2400"/>
              <a:t> </a:t>
            </a:r>
            <a:r>
              <a:rPr lang="en-US" sz="2400" err="1"/>
              <a:t>tay</a:t>
            </a:r>
            <a:r>
              <a:rPr lang="en-US" sz="2400"/>
              <a:t> </a:t>
            </a:r>
            <a:r>
              <a:rPr lang="en-US" sz="2400" err="1"/>
              <a:t>thành</a:t>
            </a:r>
            <a:r>
              <a:rPr lang="en-US" sz="2400"/>
              <a:t> </a:t>
            </a:r>
            <a:r>
              <a:rPr lang="en-US" sz="2400" err="1"/>
              <a:t>văn</a:t>
            </a:r>
            <a:r>
              <a:rPr lang="en-US" sz="2400"/>
              <a:t> </a:t>
            </a:r>
            <a:r>
              <a:rPr lang="en-US" sz="2400" err="1"/>
              <a:t>bản</a:t>
            </a:r>
            <a:r>
              <a:rPr lang="en-US" sz="2400"/>
              <a:t> </a:t>
            </a:r>
            <a:r>
              <a:rPr lang="en-US" sz="2400" err="1"/>
              <a:t>kỹ</a:t>
            </a:r>
            <a:r>
              <a:rPr lang="en-US" sz="2400"/>
              <a:t> </a:t>
            </a:r>
            <a:r>
              <a:rPr lang="en-US" sz="2400" err="1"/>
              <a:t>thuật</a:t>
            </a:r>
            <a:r>
              <a:rPr lang="en-US" sz="2400"/>
              <a:t> </a:t>
            </a:r>
            <a:r>
              <a:rPr lang="en-US" sz="2400" err="1"/>
              <a:t>số</a:t>
            </a:r>
            <a:endParaRPr lang="en-US" sz="2400"/>
          </a:p>
          <a:p>
            <a:pPr marL="285750" indent="-285750">
              <a:buFont typeface="Arial" panose="020B0604020202020204" pitchFamily="34" charset="0"/>
              <a:buChar char="•"/>
            </a:pPr>
            <a:r>
              <a:rPr lang="en-US" sz="2400" b="1" err="1"/>
              <a:t>Ứng</a:t>
            </a:r>
            <a:r>
              <a:rPr lang="en-US" sz="2400" b="1"/>
              <a:t> </a:t>
            </a:r>
            <a:r>
              <a:rPr lang="en-US" sz="2400" b="1" err="1"/>
              <a:t>dụng</a:t>
            </a:r>
            <a:r>
              <a:rPr lang="en-US" sz="2400" b="1"/>
              <a:t>: </a:t>
            </a:r>
            <a:r>
              <a:rPr lang="en-US" sz="2400" err="1"/>
              <a:t>trong</a:t>
            </a:r>
            <a:r>
              <a:rPr lang="en-US" sz="2400"/>
              <a:t> </a:t>
            </a:r>
            <a:r>
              <a:rPr lang="en-US" sz="2400" err="1"/>
              <a:t>số</a:t>
            </a:r>
            <a:r>
              <a:rPr lang="en-US" sz="2400"/>
              <a:t> </a:t>
            </a:r>
            <a:r>
              <a:rPr lang="en-US" sz="2400" err="1"/>
              <a:t>hóa</a:t>
            </a:r>
            <a:r>
              <a:rPr lang="en-US" sz="2400"/>
              <a:t> </a:t>
            </a:r>
            <a:r>
              <a:rPr lang="en-US" sz="2400" err="1"/>
              <a:t>tài</a:t>
            </a:r>
            <a:r>
              <a:rPr lang="en-US" sz="2400"/>
              <a:t> </a:t>
            </a:r>
            <a:r>
              <a:rPr lang="en-US" sz="2400" err="1"/>
              <a:t>liệu</a:t>
            </a:r>
            <a:r>
              <a:rPr lang="en-US" sz="2400"/>
              <a:t>, </a:t>
            </a:r>
            <a:r>
              <a:rPr lang="en-US" sz="2400" err="1"/>
              <a:t>hệ</a:t>
            </a:r>
            <a:r>
              <a:rPr lang="en-US" sz="2400"/>
              <a:t> </a:t>
            </a:r>
            <a:r>
              <a:rPr lang="en-US" sz="2400" err="1"/>
              <a:t>thống</a:t>
            </a:r>
            <a:r>
              <a:rPr lang="en-US" sz="2400"/>
              <a:t> </a:t>
            </a:r>
            <a:r>
              <a:rPr lang="en-US" sz="2400" err="1"/>
              <a:t>nhập</a:t>
            </a:r>
            <a:r>
              <a:rPr lang="en-US" sz="2400"/>
              <a:t> </a:t>
            </a:r>
            <a:r>
              <a:rPr lang="en-US" sz="2400" err="1"/>
              <a:t>liệu</a:t>
            </a:r>
            <a:r>
              <a:rPr lang="en-US" sz="2400"/>
              <a:t> </a:t>
            </a:r>
            <a:r>
              <a:rPr lang="en-US" sz="2400" err="1"/>
              <a:t>thông</a:t>
            </a:r>
            <a:r>
              <a:rPr lang="en-US" sz="2400"/>
              <a:t> </a:t>
            </a:r>
            <a:r>
              <a:rPr lang="en-US" sz="2400" err="1"/>
              <a:t>minh</a:t>
            </a:r>
            <a:endParaRPr lang="en-US" sz="2400"/>
          </a:p>
        </p:txBody>
      </p:sp>
      <p:sp>
        <p:nvSpPr>
          <p:cNvPr id="9" name="TextBox 8">
            <a:extLst>
              <a:ext uri="{FF2B5EF4-FFF2-40B4-BE49-F238E27FC236}">
                <a16:creationId xmlns:a16="http://schemas.microsoft.com/office/drawing/2014/main" id="{41402C16-3D77-B2F8-3ACF-276587F2A27C}"/>
              </a:ext>
            </a:extLst>
          </p:cNvPr>
          <p:cNvSpPr txBox="1"/>
          <p:nvPr/>
        </p:nvSpPr>
        <p:spPr>
          <a:xfrm>
            <a:off x="254050" y="2531098"/>
            <a:ext cx="5134025" cy="1200329"/>
          </a:xfrm>
          <a:prstGeom prst="rect">
            <a:avLst/>
          </a:prstGeom>
          <a:noFill/>
        </p:spPr>
        <p:txBody>
          <a:bodyPr wrap="square" rtlCol="0">
            <a:spAutoFit/>
          </a:bodyPr>
          <a:lstStyle/>
          <a:p>
            <a:r>
              <a:rPr lang="en-US" sz="2400" b="1" err="1"/>
              <a:t>Thách</a:t>
            </a:r>
            <a:r>
              <a:rPr lang="en-US" sz="2400" b="1"/>
              <a:t> </a:t>
            </a:r>
            <a:r>
              <a:rPr lang="en-US" sz="2400" b="1" err="1"/>
              <a:t>thức</a:t>
            </a:r>
            <a:r>
              <a:rPr lang="en-US" sz="2400" b="1"/>
              <a:t>: </a:t>
            </a:r>
          </a:p>
          <a:p>
            <a:pPr marL="342900" indent="-342900">
              <a:buFont typeface="Arial" panose="020B0604020202020204" pitchFamily="34" charset="0"/>
              <a:buChar char="•"/>
            </a:pPr>
            <a:r>
              <a:rPr lang="en-US" sz="2400" err="1"/>
              <a:t>Đa</a:t>
            </a:r>
            <a:r>
              <a:rPr lang="en-US" sz="2400"/>
              <a:t> </a:t>
            </a:r>
            <a:r>
              <a:rPr lang="en-US" sz="2400" err="1"/>
              <a:t>dạng</a:t>
            </a:r>
            <a:r>
              <a:rPr lang="en-US" sz="2400"/>
              <a:t> </a:t>
            </a:r>
            <a:r>
              <a:rPr lang="en-US" sz="2400" err="1"/>
              <a:t>về</a:t>
            </a:r>
            <a:r>
              <a:rPr lang="en-US" sz="2400"/>
              <a:t> </a:t>
            </a:r>
            <a:r>
              <a:rPr lang="en-US" sz="2400" err="1"/>
              <a:t>kiểu</a:t>
            </a:r>
            <a:r>
              <a:rPr lang="en-US" sz="2400"/>
              <a:t>, </a:t>
            </a:r>
            <a:r>
              <a:rPr lang="en-US" sz="2400" err="1"/>
              <a:t>phong</a:t>
            </a:r>
            <a:r>
              <a:rPr lang="en-US" sz="2400"/>
              <a:t> </a:t>
            </a:r>
            <a:r>
              <a:rPr lang="en-US" sz="2400" err="1"/>
              <a:t>cách</a:t>
            </a:r>
            <a:r>
              <a:rPr lang="en-US" sz="2400"/>
              <a:t> </a:t>
            </a:r>
            <a:r>
              <a:rPr lang="en-US" sz="2400" err="1"/>
              <a:t>chữ</a:t>
            </a:r>
            <a:r>
              <a:rPr lang="en-US" sz="2400"/>
              <a:t> </a:t>
            </a:r>
            <a:r>
              <a:rPr lang="en-US" sz="2400" err="1"/>
              <a:t>viết</a:t>
            </a:r>
            <a:endParaRPr lang="en-US" sz="2400"/>
          </a:p>
          <a:p>
            <a:pPr marL="342900" indent="-342900">
              <a:buFont typeface="Arial" panose="020B0604020202020204" pitchFamily="34" charset="0"/>
              <a:buChar char="•"/>
            </a:pPr>
            <a:r>
              <a:rPr lang="en-US" sz="2400" err="1"/>
              <a:t>Nhiễu</a:t>
            </a:r>
            <a:r>
              <a:rPr lang="en-US" sz="2400"/>
              <a:t> </a:t>
            </a:r>
            <a:r>
              <a:rPr lang="en-US" sz="2400" err="1"/>
              <a:t>và</a:t>
            </a:r>
            <a:r>
              <a:rPr lang="en-US" sz="2400"/>
              <a:t> </a:t>
            </a:r>
            <a:r>
              <a:rPr lang="en-US" sz="2400" err="1"/>
              <a:t>lỗi</a:t>
            </a:r>
            <a:r>
              <a:rPr lang="en-US" sz="2400"/>
              <a:t> </a:t>
            </a:r>
            <a:r>
              <a:rPr lang="en-US" sz="2400" err="1"/>
              <a:t>trong</a:t>
            </a:r>
            <a:r>
              <a:rPr lang="en-US" sz="2400"/>
              <a:t> </a:t>
            </a:r>
            <a:r>
              <a:rPr lang="en-US" sz="2400" err="1"/>
              <a:t>hình</a:t>
            </a:r>
            <a:r>
              <a:rPr lang="en-US" sz="2400"/>
              <a:t> </a:t>
            </a:r>
            <a:r>
              <a:rPr lang="en-US" sz="2400" err="1"/>
              <a:t>ảnh</a:t>
            </a:r>
            <a:endParaRPr lang="en-US" sz="2400"/>
          </a:p>
        </p:txBody>
      </p:sp>
      <p:sp>
        <p:nvSpPr>
          <p:cNvPr id="10" name="TextBox 9">
            <a:extLst>
              <a:ext uri="{FF2B5EF4-FFF2-40B4-BE49-F238E27FC236}">
                <a16:creationId xmlns:a16="http://schemas.microsoft.com/office/drawing/2014/main" id="{8A2008C5-7910-72AA-72E5-338A9DB005C0}"/>
              </a:ext>
            </a:extLst>
          </p:cNvPr>
          <p:cNvSpPr txBox="1"/>
          <p:nvPr/>
        </p:nvSpPr>
        <p:spPr>
          <a:xfrm>
            <a:off x="254051" y="4133671"/>
            <a:ext cx="5134025" cy="1200329"/>
          </a:xfrm>
          <a:prstGeom prst="rect">
            <a:avLst/>
          </a:prstGeom>
          <a:noFill/>
        </p:spPr>
        <p:txBody>
          <a:bodyPr wrap="square" rtlCol="0">
            <a:spAutoFit/>
          </a:bodyPr>
          <a:lstStyle/>
          <a:p>
            <a:r>
              <a:rPr lang="en-US" sz="2400" b="1" err="1"/>
              <a:t>Giải</a:t>
            </a:r>
            <a:r>
              <a:rPr lang="en-US" sz="2400" b="1"/>
              <a:t> </a:t>
            </a:r>
            <a:r>
              <a:rPr lang="en-US" sz="2400" b="1" err="1"/>
              <a:t>pháp</a:t>
            </a:r>
            <a:r>
              <a:rPr lang="en-US" sz="2400" b="1"/>
              <a:t> CRNN:</a:t>
            </a:r>
            <a:endParaRPr lang="en-US" sz="2400"/>
          </a:p>
          <a:p>
            <a:r>
              <a:rPr lang="en-US" sz="2400" err="1"/>
              <a:t>Kết</a:t>
            </a:r>
            <a:r>
              <a:rPr lang="en-US" sz="2400"/>
              <a:t> </a:t>
            </a:r>
            <a:r>
              <a:rPr lang="en-US" sz="2400" err="1"/>
              <a:t>hợp</a:t>
            </a:r>
            <a:r>
              <a:rPr lang="en-US" sz="2400"/>
              <a:t> CNN </a:t>
            </a:r>
            <a:r>
              <a:rPr lang="en-US" sz="2400" err="1"/>
              <a:t>và</a:t>
            </a:r>
            <a:r>
              <a:rPr lang="en-US" sz="2400"/>
              <a:t> RNN </a:t>
            </a:r>
            <a:r>
              <a:rPr lang="en-US" sz="2400" err="1"/>
              <a:t>để</a:t>
            </a:r>
            <a:r>
              <a:rPr lang="en-US" sz="2400"/>
              <a:t> </a:t>
            </a:r>
            <a:r>
              <a:rPr lang="en-US" sz="2400" err="1"/>
              <a:t>nhận</a:t>
            </a:r>
            <a:r>
              <a:rPr lang="en-US" sz="2400"/>
              <a:t> </a:t>
            </a:r>
            <a:r>
              <a:rPr lang="en-US" sz="2400" err="1"/>
              <a:t>dạng</a:t>
            </a:r>
            <a:r>
              <a:rPr lang="en-US" sz="2400"/>
              <a:t> </a:t>
            </a:r>
            <a:r>
              <a:rPr lang="en-US" sz="2400" err="1"/>
              <a:t>ký</a:t>
            </a:r>
            <a:r>
              <a:rPr lang="en-US" sz="2400"/>
              <a:t> </a:t>
            </a:r>
            <a:r>
              <a:rPr lang="en-US" sz="2400" err="1"/>
              <a:t>tự</a:t>
            </a:r>
            <a:r>
              <a:rPr lang="en-US" sz="2400"/>
              <a:t> </a:t>
            </a:r>
            <a:r>
              <a:rPr lang="en-US" sz="2400" err="1"/>
              <a:t>trong</a:t>
            </a:r>
            <a:r>
              <a:rPr lang="en-US" sz="2400"/>
              <a:t> </a:t>
            </a:r>
            <a:r>
              <a:rPr lang="en-US" sz="2400" err="1"/>
              <a:t>chuỗi</a:t>
            </a:r>
            <a:r>
              <a:rPr lang="en-US" sz="2400"/>
              <a:t> </a:t>
            </a:r>
            <a:r>
              <a:rPr lang="en-US" sz="2400" err="1"/>
              <a:t>thời</a:t>
            </a:r>
            <a:r>
              <a:rPr lang="en-US" sz="2400"/>
              <a:t> </a:t>
            </a:r>
            <a:r>
              <a:rPr lang="en-US" sz="2400" err="1"/>
              <a:t>gian</a:t>
            </a:r>
            <a:r>
              <a:rPr lang="en-US" sz="2400"/>
              <a:t> </a:t>
            </a:r>
            <a:r>
              <a:rPr lang="en-US" sz="2400" err="1"/>
              <a:t>từ</a:t>
            </a:r>
            <a:r>
              <a:rPr lang="en-US" sz="2400"/>
              <a:t> </a:t>
            </a:r>
            <a:r>
              <a:rPr lang="en-US" sz="2400" err="1"/>
              <a:t>hình</a:t>
            </a:r>
            <a:r>
              <a:rPr lang="en-US" sz="2400"/>
              <a:t> </a:t>
            </a:r>
            <a:r>
              <a:rPr lang="en-US" sz="2400" err="1"/>
              <a:t>ảnh</a:t>
            </a:r>
            <a:r>
              <a:rPr lang="en-US" sz="2400"/>
              <a:t>.</a:t>
            </a:r>
          </a:p>
        </p:txBody>
      </p:sp>
      <p:pic>
        <p:nvPicPr>
          <p:cNvPr id="1026" name="Picture 2" descr="Phần mềm nhận dạng chữ viết tay tiếng Việt tiên tiến của FSI">
            <a:extLst>
              <a:ext uri="{FF2B5EF4-FFF2-40B4-BE49-F238E27FC236}">
                <a16:creationId xmlns:a16="http://schemas.microsoft.com/office/drawing/2014/main" id="{D60328B8-BBB7-31E2-80B3-780DE6D0F9B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319" r="22411"/>
          <a:stretch/>
        </p:blipFill>
        <p:spPr bwMode="auto">
          <a:xfrm>
            <a:off x="5781366" y="2801914"/>
            <a:ext cx="3005455" cy="2410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084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67FB4AA9-E9AF-4CE0-A0DC-99D7952890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52760" y="1156064"/>
            <a:ext cx="1527919" cy="458696"/>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1331063" y="2683309"/>
            <a:ext cx="6481873" cy="636594"/>
          </a:xfrm>
          <a:prstGeom prst="rect">
            <a:avLst/>
          </a:prstGeom>
        </p:spPr>
        <p:txBody>
          <a:bodyPr lIns="91440" tIns="45720" rIns="91440" bIns="4572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050">
                <a:latin typeface="Lato"/>
                <a:ea typeface="Lato"/>
                <a:cs typeface="Lato"/>
              </a:rPr>
              <a:t>2. </a:t>
            </a:r>
            <a:r>
              <a:rPr lang="en-US" sz="4050" err="1">
                <a:latin typeface="Lato"/>
                <a:ea typeface="Lato"/>
                <a:cs typeface="Lato"/>
              </a:rPr>
              <a:t>Khai</a:t>
            </a:r>
            <a:r>
              <a:rPr lang="en-US" sz="4050">
                <a:latin typeface="Lato"/>
                <a:ea typeface="Lato"/>
                <a:cs typeface="Lato"/>
              </a:rPr>
              <a:t> </a:t>
            </a:r>
            <a:r>
              <a:rPr lang="en-US" sz="4050" err="1">
                <a:latin typeface="Lato"/>
                <a:ea typeface="Lato"/>
                <a:cs typeface="Lato"/>
              </a:rPr>
              <a:t>phá</a:t>
            </a:r>
            <a:r>
              <a:rPr lang="en-US" sz="4050">
                <a:latin typeface="Lato"/>
                <a:ea typeface="Lato"/>
                <a:cs typeface="Lato"/>
              </a:rPr>
              <a:t> </a:t>
            </a:r>
            <a:r>
              <a:rPr lang="en-US" sz="4050" err="1">
                <a:latin typeface="Lato"/>
                <a:ea typeface="Lato"/>
                <a:cs typeface="Lato"/>
              </a:rPr>
              <a:t>dữ</a:t>
            </a:r>
            <a:r>
              <a:rPr lang="en-US" sz="4050">
                <a:latin typeface="Lato"/>
                <a:ea typeface="Lato"/>
                <a:cs typeface="Lato"/>
              </a:rPr>
              <a:t> </a:t>
            </a:r>
            <a:r>
              <a:rPr lang="en-US" sz="4050" err="1">
                <a:latin typeface="Lato"/>
                <a:ea typeface="Lato"/>
                <a:cs typeface="Lato"/>
              </a:rPr>
              <a:t>liệu</a:t>
            </a:r>
            <a:endParaRPr lang="en-US" sz="4050"/>
          </a:p>
        </p:txBody>
      </p:sp>
    </p:spTree>
    <p:extLst>
      <p:ext uri="{BB962C8B-B14F-4D97-AF65-F5344CB8AC3E}">
        <p14:creationId xmlns:p14="http://schemas.microsoft.com/office/powerpoint/2010/main" val="2191018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776946D-AB92-4D05-97ED-4EDF0AB0FF55}"/>
              </a:ext>
            </a:extLst>
          </p:cNvPr>
          <p:cNvSpPr>
            <a:spLocks noGrp="1"/>
          </p:cNvSpPr>
          <p:nvPr>
            <p:ph type="sldNum" sz="quarter" idx="12"/>
          </p:nvPr>
        </p:nvSpPr>
        <p:spPr>
          <a:xfrm>
            <a:off x="6867383" y="6492878"/>
            <a:ext cx="2057400" cy="365125"/>
          </a:xfrm>
          <a:prstGeom prst="rect">
            <a:avLst/>
          </a:prstGeom>
        </p:spPr>
        <p:txBody>
          <a:bodyPr/>
          <a:lstStyle/>
          <a:p>
            <a:fld id="{9EA0BE3B-158A-4EDF-80DC-E394A0D1600F}" type="slidenum">
              <a:rPr lang="en-US" smtClean="0"/>
              <a:pPr/>
              <a:t>7</a:t>
            </a:fld>
            <a:endParaRPr lang="en-US"/>
          </a:p>
        </p:txBody>
      </p:sp>
      <p:sp>
        <p:nvSpPr>
          <p:cNvPr id="2" name="Title 1">
            <a:extLst>
              <a:ext uri="{FF2B5EF4-FFF2-40B4-BE49-F238E27FC236}">
                <a16:creationId xmlns:a16="http://schemas.microsoft.com/office/drawing/2014/main" id="{4FB6CB3A-046A-4C56-A02D-DBF672421CAF}"/>
              </a:ext>
            </a:extLst>
          </p:cNvPr>
          <p:cNvSpPr>
            <a:spLocks noGrp="1"/>
          </p:cNvSpPr>
          <p:nvPr>
            <p:ph type="title"/>
          </p:nvPr>
        </p:nvSpPr>
        <p:spPr>
          <a:xfrm>
            <a:off x="254052" y="112543"/>
            <a:ext cx="8635896" cy="436098"/>
          </a:xfrm>
          <a:prstGeom prst="rect">
            <a:avLst/>
          </a:prstGeom>
        </p:spPr>
        <p:txBody>
          <a:bodyPr/>
          <a:lstStyle/>
          <a:p>
            <a:r>
              <a:rPr lang="en-US"/>
              <a:t>Thu </a:t>
            </a:r>
            <a:r>
              <a:rPr lang="en-US" err="1"/>
              <a:t>thập</a:t>
            </a:r>
            <a:r>
              <a:rPr lang="en-US"/>
              <a:t> </a:t>
            </a:r>
            <a:r>
              <a:rPr lang="en-US" err="1"/>
              <a:t>dữ</a:t>
            </a:r>
            <a:r>
              <a:rPr lang="en-US"/>
              <a:t> </a:t>
            </a:r>
            <a:r>
              <a:rPr lang="en-US" err="1"/>
              <a:t>liệu</a:t>
            </a:r>
            <a:endParaRPr lang="en-US"/>
          </a:p>
        </p:txBody>
      </p:sp>
      <p:sp>
        <p:nvSpPr>
          <p:cNvPr id="3" name="Chart Placeholder 2">
            <a:extLst>
              <a:ext uri="{FF2B5EF4-FFF2-40B4-BE49-F238E27FC236}">
                <a16:creationId xmlns:a16="http://schemas.microsoft.com/office/drawing/2014/main" id="{C8196C5E-7B93-4E81-B617-CD97C06D6032}"/>
              </a:ext>
            </a:extLst>
          </p:cNvPr>
          <p:cNvSpPr>
            <a:spLocks noGrp="1"/>
          </p:cNvSpPr>
          <p:nvPr>
            <p:ph type="chart" sz="quarter" idx="4294967295"/>
          </p:nvPr>
        </p:nvSpPr>
        <p:spPr>
          <a:xfrm>
            <a:off x="247651" y="1406769"/>
            <a:ext cx="5042806" cy="1868276"/>
          </a:xfrm>
          <a:prstGeom prst="rect">
            <a:avLst/>
          </a:prstGeom>
        </p:spPr>
        <p:txBody>
          <a:bodyPr/>
          <a:lstStyle/>
          <a:p>
            <a:pPr marL="0" indent="0">
              <a:buNone/>
            </a:pPr>
            <a:r>
              <a:rPr lang="en-US" sz="2400"/>
              <a:t>Thu </a:t>
            </a:r>
            <a:r>
              <a:rPr lang="en-US" sz="2400" err="1"/>
              <a:t>thập</a:t>
            </a:r>
            <a:r>
              <a:rPr lang="en-US" sz="2400"/>
              <a:t> </a:t>
            </a:r>
            <a:r>
              <a:rPr lang="en-US" sz="2400" err="1"/>
              <a:t>từ</a:t>
            </a:r>
            <a:r>
              <a:rPr lang="en-US" sz="2400"/>
              <a:t> internet:</a:t>
            </a:r>
          </a:p>
          <a:p>
            <a:pPr>
              <a:buFontTx/>
              <a:buChar char="-"/>
            </a:pPr>
            <a:r>
              <a:rPr lang="en-US" sz="2400" err="1"/>
              <a:t>Bộ</a:t>
            </a:r>
            <a:r>
              <a:rPr lang="en-US" sz="2400"/>
              <a:t> </a:t>
            </a:r>
            <a:r>
              <a:rPr lang="en-US" sz="2400" err="1"/>
              <a:t>ocr_dataset</a:t>
            </a:r>
            <a:r>
              <a:rPr lang="en-US" sz="2400"/>
              <a:t> </a:t>
            </a:r>
            <a:r>
              <a:rPr lang="en-US" sz="2400" err="1"/>
              <a:t>được</a:t>
            </a:r>
            <a:r>
              <a:rPr lang="en-US" sz="2400"/>
              <a:t> </a:t>
            </a:r>
            <a:r>
              <a:rPr lang="en-US" sz="2400" err="1"/>
              <a:t>lấy</a:t>
            </a:r>
            <a:r>
              <a:rPr lang="en-US" sz="2400"/>
              <a:t> </a:t>
            </a:r>
            <a:r>
              <a:rPr lang="en-US" sz="2400" err="1"/>
              <a:t>từ</a:t>
            </a:r>
            <a:r>
              <a:rPr lang="en-US" sz="2400"/>
              <a:t> </a:t>
            </a:r>
            <a:r>
              <a:rPr lang="en-US" sz="2400" err="1"/>
              <a:t>nguồn</a:t>
            </a:r>
            <a:r>
              <a:rPr lang="en-US" sz="2400"/>
              <a:t>:</a:t>
            </a:r>
          </a:p>
          <a:p>
            <a:pPr marL="0" indent="0">
              <a:buNone/>
            </a:pPr>
            <a:r>
              <a:rPr lang="en-US" sz="1800" err="1">
                <a:hlinkClick r:id="rId2"/>
              </a:rPr>
              <a:t>Huấn</a:t>
            </a:r>
            <a:r>
              <a:rPr lang="en-US" sz="1800">
                <a:hlinkClick r:id="rId2"/>
              </a:rPr>
              <a:t> </a:t>
            </a:r>
            <a:r>
              <a:rPr lang="en-US" sz="1800" err="1">
                <a:hlinkClick r:id="rId2"/>
              </a:rPr>
              <a:t>luyện</a:t>
            </a:r>
            <a:r>
              <a:rPr lang="en-US" sz="1800">
                <a:hlinkClick r:id="rId2"/>
              </a:rPr>
              <a:t> </a:t>
            </a:r>
            <a:r>
              <a:rPr lang="en-US" sz="1800" err="1">
                <a:hlinkClick r:id="rId2"/>
              </a:rPr>
              <a:t>mô</a:t>
            </a:r>
            <a:r>
              <a:rPr lang="en-US" sz="1800">
                <a:hlinkClick r:id="rId2"/>
              </a:rPr>
              <a:t> </a:t>
            </a:r>
            <a:r>
              <a:rPr lang="en-US" sz="1800" err="1">
                <a:hlinkClick r:id="rId2"/>
              </a:rPr>
              <a:t>hình</a:t>
            </a:r>
            <a:r>
              <a:rPr lang="en-US" sz="1800">
                <a:hlinkClick r:id="rId2"/>
              </a:rPr>
              <a:t> CRNN </a:t>
            </a:r>
            <a:r>
              <a:rPr lang="en-US" sz="1800" err="1">
                <a:hlinkClick r:id="rId2"/>
              </a:rPr>
              <a:t>cho</a:t>
            </a:r>
            <a:r>
              <a:rPr lang="en-US" sz="1800">
                <a:hlinkClick r:id="rId2"/>
              </a:rPr>
              <a:t> </a:t>
            </a:r>
            <a:r>
              <a:rPr lang="en-US" sz="1800" err="1">
                <a:hlinkClick r:id="rId2"/>
              </a:rPr>
              <a:t>nhận</a:t>
            </a:r>
            <a:r>
              <a:rPr lang="en-US" sz="1800">
                <a:hlinkClick r:id="rId2"/>
              </a:rPr>
              <a:t> </a:t>
            </a:r>
            <a:r>
              <a:rPr lang="en-US" sz="1800" err="1">
                <a:hlinkClick r:id="rId2"/>
              </a:rPr>
              <a:t>dạng</a:t>
            </a:r>
            <a:r>
              <a:rPr lang="en-US" sz="1800">
                <a:hlinkClick r:id="rId2"/>
              </a:rPr>
              <a:t> </a:t>
            </a:r>
            <a:r>
              <a:rPr lang="en-US" sz="1800" err="1">
                <a:hlinkClick r:id="rId2"/>
              </a:rPr>
              <a:t>chữ</a:t>
            </a:r>
            <a:r>
              <a:rPr lang="en-US" sz="1800">
                <a:hlinkClick r:id="rId2"/>
              </a:rPr>
              <a:t> </a:t>
            </a:r>
            <a:r>
              <a:rPr lang="en-US" sz="1800" err="1">
                <a:hlinkClick r:id="rId2"/>
              </a:rPr>
              <a:t>viết</a:t>
            </a:r>
            <a:r>
              <a:rPr lang="en-US" sz="1800">
                <a:hlinkClick r:id="rId2"/>
              </a:rPr>
              <a:t> </a:t>
            </a:r>
            <a:r>
              <a:rPr lang="en-US" sz="1800" err="1">
                <a:hlinkClick r:id="rId2"/>
              </a:rPr>
              <a:t>tay</a:t>
            </a:r>
            <a:r>
              <a:rPr lang="en-US" sz="1800">
                <a:hlinkClick r:id="rId2"/>
              </a:rPr>
              <a:t> </a:t>
            </a:r>
            <a:r>
              <a:rPr lang="en-US" sz="1800" err="1">
                <a:hlinkClick r:id="rId2"/>
              </a:rPr>
              <a:t>Tiếng</a:t>
            </a:r>
            <a:r>
              <a:rPr lang="en-US" sz="1800">
                <a:hlinkClick r:id="rId2"/>
              </a:rPr>
              <a:t> </a:t>
            </a:r>
            <a:r>
              <a:rPr lang="en-US" sz="1800" err="1">
                <a:hlinkClick r:id="rId2"/>
              </a:rPr>
              <a:t>Việt</a:t>
            </a:r>
            <a:r>
              <a:rPr lang="en-US" sz="1800"/>
              <a:t> (</a:t>
            </a:r>
            <a:r>
              <a:rPr lang="en-US" sz="1800">
                <a:hlinkClick r:id="rId2"/>
              </a:rPr>
              <a:t>https://pbcquoc.github.io/train-crnn/</a:t>
            </a:r>
            <a:r>
              <a:rPr lang="en-US" sz="1800"/>
              <a:t>)</a:t>
            </a:r>
          </a:p>
          <a:p>
            <a:endParaRPr lang="en-US" sz="2400"/>
          </a:p>
        </p:txBody>
      </p:sp>
      <p:sp>
        <p:nvSpPr>
          <p:cNvPr id="4" name="Picture Placeholder 3">
            <a:extLst>
              <a:ext uri="{FF2B5EF4-FFF2-40B4-BE49-F238E27FC236}">
                <a16:creationId xmlns:a16="http://schemas.microsoft.com/office/drawing/2014/main" id="{377CB842-AD15-4F5A-8EF5-EBD6CE5F54A3}"/>
              </a:ext>
            </a:extLst>
          </p:cNvPr>
          <p:cNvSpPr>
            <a:spLocks noGrp="1"/>
          </p:cNvSpPr>
          <p:nvPr>
            <p:ph type="pic" sz="quarter" idx="4294967295"/>
          </p:nvPr>
        </p:nvSpPr>
        <p:spPr>
          <a:xfrm>
            <a:off x="5794310" y="1406769"/>
            <a:ext cx="2950402" cy="4871123"/>
          </a:xfrm>
          <a:prstGeom prst="rect">
            <a:avLst/>
          </a:prstGeom>
        </p:spPr>
        <p:txBody>
          <a:bodyPr/>
          <a:lstStyle/>
          <a:p>
            <a:pPr marL="0" indent="0" algn="ctr">
              <a:buNone/>
            </a:pPr>
            <a:r>
              <a:rPr lang="en-US" err="1"/>
              <a:t>Tự</a:t>
            </a:r>
            <a:r>
              <a:rPr lang="en-US"/>
              <a:t> </a:t>
            </a:r>
            <a:r>
              <a:rPr lang="en-US" err="1"/>
              <a:t>tạo</a:t>
            </a:r>
            <a:r>
              <a:rPr lang="en-US"/>
              <a:t> </a:t>
            </a:r>
            <a:r>
              <a:rPr lang="en-US" err="1"/>
              <a:t>dữ</a:t>
            </a:r>
            <a:r>
              <a:rPr lang="en-US"/>
              <a:t> </a:t>
            </a:r>
            <a:r>
              <a:rPr lang="en-US" err="1"/>
              <a:t>liệu</a:t>
            </a:r>
            <a:r>
              <a:rPr lang="en-US"/>
              <a:t>:</a:t>
            </a:r>
          </a:p>
          <a:p>
            <a:pPr marL="0" indent="0">
              <a:buNone/>
            </a:pPr>
            <a:endParaRPr lang="en-US"/>
          </a:p>
        </p:txBody>
      </p:sp>
      <p:pic>
        <p:nvPicPr>
          <p:cNvPr id="7" name="Picture 6">
            <a:extLst>
              <a:ext uri="{FF2B5EF4-FFF2-40B4-BE49-F238E27FC236}">
                <a16:creationId xmlns:a16="http://schemas.microsoft.com/office/drawing/2014/main" id="{C33A3DED-082A-07D4-747E-371C0C73D431}"/>
              </a:ext>
            </a:extLst>
          </p:cNvPr>
          <p:cNvPicPr>
            <a:picLocks noChangeAspect="1"/>
          </p:cNvPicPr>
          <p:nvPr/>
        </p:nvPicPr>
        <p:blipFill>
          <a:blip r:embed="rId3"/>
          <a:stretch>
            <a:fillRect/>
          </a:stretch>
        </p:blipFill>
        <p:spPr>
          <a:xfrm>
            <a:off x="6224062" y="1968378"/>
            <a:ext cx="2090897" cy="4150894"/>
          </a:xfrm>
          <a:prstGeom prst="rect">
            <a:avLst/>
          </a:prstGeom>
        </p:spPr>
      </p:pic>
      <p:sp>
        <p:nvSpPr>
          <p:cNvPr id="11" name="TextBox 10">
            <a:extLst>
              <a:ext uri="{FF2B5EF4-FFF2-40B4-BE49-F238E27FC236}">
                <a16:creationId xmlns:a16="http://schemas.microsoft.com/office/drawing/2014/main" id="{60AE5E01-6D4C-D6C3-D9E9-08E6C148F07C}"/>
              </a:ext>
            </a:extLst>
          </p:cNvPr>
          <p:cNvSpPr txBox="1"/>
          <p:nvPr/>
        </p:nvSpPr>
        <p:spPr>
          <a:xfrm>
            <a:off x="254052" y="3275045"/>
            <a:ext cx="5740194" cy="1015663"/>
          </a:xfrm>
          <a:prstGeom prst="rect">
            <a:avLst/>
          </a:prstGeom>
          <a:noFill/>
        </p:spPr>
        <p:txBody>
          <a:bodyPr wrap="square" rtlCol="0">
            <a:spAutoFit/>
          </a:bodyPr>
          <a:lstStyle/>
          <a:p>
            <a:r>
              <a:rPr lang="en-US" sz="2400"/>
              <a:t>- </a:t>
            </a:r>
            <a:r>
              <a:rPr lang="en-US" sz="2400" err="1"/>
              <a:t>Bộ</a:t>
            </a:r>
            <a:r>
              <a:rPr lang="en-US" sz="2400"/>
              <a:t> </a:t>
            </a:r>
            <a:r>
              <a:rPr lang="en-US" sz="2400" err="1"/>
              <a:t>dữ</a:t>
            </a:r>
            <a:r>
              <a:rPr lang="en-US" sz="2400"/>
              <a:t> </a:t>
            </a:r>
            <a:r>
              <a:rPr lang="en-US" sz="2400" err="1"/>
              <a:t>liệu</a:t>
            </a:r>
            <a:r>
              <a:rPr lang="en-US" sz="2400"/>
              <a:t> Address </a:t>
            </a:r>
            <a:r>
              <a:rPr lang="en-US" sz="2400" err="1"/>
              <a:t>được</a:t>
            </a:r>
            <a:r>
              <a:rPr lang="en-US" sz="2400"/>
              <a:t> </a:t>
            </a:r>
            <a:r>
              <a:rPr lang="en-US" sz="2400" err="1"/>
              <a:t>lấy</a:t>
            </a:r>
            <a:r>
              <a:rPr lang="en-US" sz="2400"/>
              <a:t> </a:t>
            </a:r>
            <a:r>
              <a:rPr lang="en-US" sz="2400" err="1"/>
              <a:t>từ</a:t>
            </a:r>
            <a:r>
              <a:rPr lang="en-US" sz="2400"/>
              <a:t>: </a:t>
            </a:r>
            <a:r>
              <a:rPr lang="en-US">
                <a:hlinkClick r:id="rId4"/>
              </a:rPr>
              <a:t>https://github.com/TomHuynhSG/Vietnamese-Handwriting-Recognition-OCR</a:t>
            </a:r>
            <a:endParaRPr lang="en-US"/>
          </a:p>
        </p:txBody>
      </p:sp>
      <p:sp>
        <p:nvSpPr>
          <p:cNvPr id="8" name="TextBox 7">
            <a:extLst>
              <a:ext uri="{FF2B5EF4-FFF2-40B4-BE49-F238E27FC236}">
                <a16:creationId xmlns:a16="http://schemas.microsoft.com/office/drawing/2014/main" id="{1BA127B1-4DB7-094E-98C5-C8FF5486B919}"/>
              </a:ext>
            </a:extLst>
          </p:cNvPr>
          <p:cNvSpPr txBox="1"/>
          <p:nvPr/>
        </p:nvSpPr>
        <p:spPr>
          <a:xfrm>
            <a:off x="268992" y="4435568"/>
            <a:ext cx="5740194" cy="461665"/>
          </a:xfrm>
          <a:prstGeom prst="rect">
            <a:avLst/>
          </a:prstGeom>
          <a:noFill/>
        </p:spPr>
        <p:txBody>
          <a:bodyPr wrap="square" rtlCol="0">
            <a:spAutoFit/>
          </a:bodyPr>
          <a:lstStyle/>
          <a:p>
            <a:r>
              <a:rPr lang="en-US" sz="2400"/>
              <a:t>- </a:t>
            </a:r>
            <a:r>
              <a:rPr lang="en-US" sz="2400" err="1"/>
              <a:t>Bộ</a:t>
            </a:r>
            <a:r>
              <a:rPr lang="en-US" sz="2400"/>
              <a:t> </a:t>
            </a:r>
            <a:r>
              <a:rPr lang="en-US" sz="2400" err="1"/>
              <a:t>dữ</a:t>
            </a:r>
            <a:r>
              <a:rPr lang="en-US" sz="2400"/>
              <a:t> </a:t>
            </a:r>
            <a:r>
              <a:rPr lang="en-US" sz="2400" err="1"/>
              <a:t>liệu</a:t>
            </a:r>
            <a:r>
              <a:rPr lang="en-US" sz="2400"/>
              <a:t> </a:t>
            </a:r>
            <a:r>
              <a:rPr lang="en-US" sz="2400" err="1"/>
              <a:t>tự</a:t>
            </a:r>
            <a:r>
              <a:rPr lang="en-US" sz="2400"/>
              <a:t> </a:t>
            </a:r>
            <a:r>
              <a:rPr lang="en-US" sz="2400" err="1"/>
              <a:t>viết</a:t>
            </a:r>
            <a:endParaRPr lang="en-US"/>
          </a:p>
        </p:txBody>
      </p:sp>
      <p:sp>
        <p:nvSpPr>
          <p:cNvPr id="10" name="TextBox 9">
            <a:extLst>
              <a:ext uri="{FF2B5EF4-FFF2-40B4-BE49-F238E27FC236}">
                <a16:creationId xmlns:a16="http://schemas.microsoft.com/office/drawing/2014/main" id="{030489E1-7090-430E-B7A8-34163FBE3509}"/>
              </a:ext>
            </a:extLst>
          </p:cNvPr>
          <p:cNvSpPr txBox="1"/>
          <p:nvPr/>
        </p:nvSpPr>
        <p:spPr>
          <a:xfrm>
            <a:off x="254052" y="5220398"/>
            <a:ext cx="5740194" cy="461665"/>
          </a:xfrm>
          <a:prstGeom prst="rect">
            <a:avLst/>
          </a:prstGeom>
          <a:noFill/>
        </p:spPr>
        <p:txBody>
          <a:bodyPr wrap="square" rtlCol="0">
            <a:spAutoFit/>
          </a:bodyPr>
          <a:lstStyle/>
          <a:p>
            <a:r>
              <a:rPr lang="en-US" sz="2400"/>
              <a:t>-&gt; Thu </a:t>
            </a:r>
            <a:r>
              <a:rPr lang="en-US" sz="2400" err="1"/>
              <a:t>được</a:t>
            </a:r>
            <a:r>
              <a:rPr lang="en-US" sz="2400"/>
              <a:t>: </a:t>
            </a:r>
            <a:r>
              <a:rPr lang="en-US" sz="2400" err="1"/>
              <a:t>khoảng</a:t>
            </a:r>
            <a:r>
              <a:rPr lang="en-US" sz="2400"/>
              <a:t> 2400 </a:t>
            </a:r>
            <a:r>
              <a:rPr lang="en-US" sz="2400" err="1"/>
              <a:t>ảnh</a:t>
            </a:r>
            <a:endParaRPr lang="en-US"/>
          </a:p>
        </p:txBody>
      </p:sp>
    </p:spTree>
    <p:extLst>
      <p:ext uri="{BB962C8B-B14F-4D97-AF65-F5344CB8AC3E}">
        <p14:creationId xmlns:p14="http://schemas.microsoft.com/office/powerpoint/2010/main" val="2770566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4AD8E52-349C-EF76-69EB-C09C6078A876}"/>
              </a:ext>
            </a:extLst>
          </p:cNvPr>
          <p:cNvSpPr>
            <a:spLocks noGrp="1"/>
          </p:cNvSpPr>
          <p:nvPr>
            <p:ph type="sldNum" sz="quarter" idx="12"/>
          </p:nvPr>
        </p:nvSpPr>
        <p:spPr/>
        <p:txBody>
          <a:bodyPr/>
          <a:lstStyle/>
          <a:p>
            <a:fld id="{9EA0BE3B-158A-4EDF-80DC-E394A0D1600F}" type="slidenum">
              <a:rPr lang="en-US" smtClean="0"/>
              <a:pPr/>
              <a:t>8</a:t>
            </a:fld>
            <a:endParaRPr lang="en-US"/>
          </a:p>
        </p:txBody>
      </p:sp>
      <p:sp>
        <p:nvSpPr>
          <p:cNvPr id="5" name="Title 4">
            <a:extLst>
              <a:ext uri="{FF2B5EF4-FFF2-40B4-BE49-F238E27FC236}">
                <a16:creationId xmlns:a16="http://schemas.microsoft.com/office/drawing/2014/main" id="{5131D202-5F2A-ABF7-24FC-3F311F569FC5}"/>
              </a:ext>
            </a:extLst>
          </p:cNvPr>
          <p:cNvSpPr>
            <a:spLocks noGrp="1"/>
          </p:cNvSpPr>
          <p:nvPr>
            <p:ph type="title"/>
          </p:nvPr>
        </p:nvSpPr>
        <p:spPr/>
        <p:txBody>
          <a:bodyPr/>
          <a:lstStyle/>
          <a:p>
            <a:r>
              <a:rPr lang="en-US" err="1"/>
              <a:t>Tiền</a:t>
            </a:r>
            <a:r>
              <a:rPr lang="en-US"/>
              <a:t> </a:t>
            </a:r>
            <a:r>
              <a:rPr lang="en-US" err="1"/>
              <a:t>xử</a:t>
            </a:r>
            <a:r>
              <a:rPr lang="en-US"/>
              <a:t> </a:t>
            </a:r>
            <a:r>
              <a:rPr lang="en-US" err="1"/>
              <a:t>lý</a:t>
            </a:r>
            <a:r>
              <a:rPr lang="en-US"/>
              <a:t> </a:t>
            </a:r>
            <a:r>
              <a:rPr lang="en-US" err="1"/>
              <a:t>dữ</a:t>
            </a:r>
            <a:r>
              <a:rPr lang="en-US"/>
              <a:t> </a:t>
            </a:r>
            <a:r>
              <a:rPr lang="en-US" err="1"/>
              <a:t>liệu</a:t>
            </a:r>
            <a:endParaRPr lang="en-US"/>
          </a:p>
        </p:txBody>
      </p:sp>
      <p:sp>
        <p:nvSpPr>
          <p:cNvPr id="6" name="Text Placeholder 3">
            <a:extLst>
              <a:ext uri="{FF2B5EF4-FFF2-40B4-BE49-F238E27FC236}">
                <a16:creationId xmlns:a16="http://schemas.microsoft.com/office/drawing/2014/main" id="{92B30B4F-E6A7-2A64-9977-13D750C4EBDE}"/>
              </a:ext>
            </a:extLst>
          </p:cNvPr>
          <p:cNvSpPr txBox="1">
            <a:spLocks/>
          </p:cNvSpPr>
          <p:nvPr/>
        </p:nvSpPr>
        <p:spPr>
          <a:xfrm>
            <a:off x="250683" y="1307807"/>
            <a:ext cx="8674100" cy="84545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err="1">
                <a:latin typeface="+mn-lt"/>
              </a:rPr>
              <a:t>Lọc</a:t>
            </a:r>
            <a:r>
              <a:rPr lang="en-US" sz="2400">
                <a:latin typeface="+mn-lt"/>
              </a:rPr>
              <a:t> </a:t>
            </a:r>
            <a:r>
              <a:rPr lang="en-US" sz="2400" err="1">
                <a:latin typeface="+mn-lt"/>
              </a:rPr>
              <a:t>và</a:t>
            </a:r>
            <a:r>
              <a:rPr lang="en-US" sz="2400">
                <a:latin typeface="+mn-lt"/>
              </a:rPr>
              <a:t> </a:t>
            </a:r>
            <a:r>
              <a:rPr lang="en-US" sz="2400" err="1">
                <a:latin typeface="+mn-lt"/>
              </a:rPr>
              <a:t>loại</a:t>
            </a:r>
            <a:r>
              <a:rPr lang="en-US" sz="2400">
                <a:latin typeface="+mn-lt"/>
              </a:rPr>
              <a:t> </a:t>
            </a:r>
            <a:r>
              <a:rPr lang="en-US" sz="2400" err="1">
                <a:latin typeface="+mn-lt"/>
              </a:rPr>
              <a:t>bỏ</a:t>
            </a:r>
            <a:r>
              <a:rPr lang="en-US" sz="2400">
                <a:latin typeface="+mn-lt"/>
              </a:rPr>
              <a:t> </a:t>
            </a:r>
            <a:r>
              <a:rPr lang="en-US" sz="2400" err="1">
                <a:latin typeface="+mn-lt"/>
              </a:rPr>
              <a:t>các</a:t>
            </a:r>
            <a:r>
              <a:rPr lang="en-US" sz="2400">
                <a:latin typeface="+mn-lt"/>
              </a:rPr>
              <a:t> </a:t>
            </a:r>
            <a:r>
              <a:rPr lang="en-US" sz="2400" err="1">
                <a:latin typeface="+mn-lt"/>
              </a:rPr>
              <a:t>dữ</a:t>
            </a:r>
            <a:r>
              <a:rPr lang="en-US" sz="2400">
                <a:latin typeface="+mn-lt"/>
              </a:rPr>
              <a:t> </a:t>
            </a:r>
            <a:r>
              <a:rPr lang="en-US" sz="2400" err="1">
                <a:latin typeface="+mn-lt"/>
              </a:rPr>
              <a:t>liệu</a:t>
            </a:r>
            <a:r>
              <a:rPr lang="en-US" sz="2400">
                <a:latin typeface="+mn-lt"/>
              </a:rPr>
              <a:t> </a:t>
            </a:r>
            <a:r>
              <a:rPr lang="en-US" sz="2400" err="1">
                <a:latin typeface="+mn-lt"/>
              </a:rPr>
              <a:t>không</a:t>
            </a:r>
            <a:r>
              <a:rPr lang="en-US" sz="2400">
                <a:latin typeface="+mn-lt"/>
              </a:rPr>
              <a:t> </a:t>
            </a:r>
            <a:r>
              <a:rPr lang="en-US" sz="2400" err="1">
                <a:latin typeface="+mn-lt"/>
              </a:rPr>
              <a:t>hợp</a:t>
            </a:r>
            <a:r>
              <a:rPr lang="en-US" sz="2400">
                <a:latin typeface="+mn-lt"/>
              </a:rPr>
              <a:t> </a:t>
            </a:r>
            <a:r>
              <a:rPr lang="en-US" sz="2400" err="1">
                <a:latin typeface="+mn-lt"/>
              </a:rPr>
              <a:t>lệ</a:t>
            </a:r>
            <a:endParaRPr lang="en-US" sz="2400">
              <a:latin typeface="+mn-lt"/>
            </a:endParaRPr>
          </a:p>
        </p:txBody>
      </p:sp>
      <p:sp>
        <p:nvSpPr>
          <p:cNvPr id="7" name="Text Placeholder 3">
            <a:extLst>
              <a:ext uri="{FF2B5EF4-FFF2-40B4-BE49-F238E27FC236}">
                <a16:creationId xmlns:a16="http://schemas.microsoft.com/office/drawing/2014/main" id="{AF4EAD67-8844-0E26-7760-B74B9B71FFBE}"/>
              </a:ext>
            </a:extLst>
          </p:cNvPr>
          <p:cNvSpPr txBox="1">
            <a:spLocks/>
          </p:cNvSpPr>
          <p:nvPr/>
        </p:nvSpPr>
        <p:spPr>
          <a:xfrm>
            <a:off x="250683" y="3435126"/>
            <a:ext cx="8674100" cy="1414947"/>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err="1"/>
              <a:t>Điều</a:t>
            </a:r>
            <a:r>
              <a:rPr lang="en-US" sz="2400"/>
              <a:t> </a:t>
            </a:r>
            <a:r>
              <a:rPr lang="en-US" sz="2400" err="1"/>
              <a:t>chỉnh</a:t>
            </a:r>
            <a:r>
              <a:rPr lang="en-US" sz="2400"/>
              <a:t> </a:t>
            </a:r>
            <a:r>
              <a:rPr lang="en-US" sz="2400" err="1"/>
              <a:t>kích</a:t>
            </a:r>
            <a:r>
              <a:rPr lang="en-US" sz="2400"/>
              <a:t> </a:t>
            </a:r>
            <a:r>
              <a:rPr lang="en-US" sz="2400" err="1"/>
              <a:t>thước</a:t>
            </a:r>
            <a:r>
              <a:rPr lang="en-US" sz="2400"/>
              <a:t> </a:t>
            </a:r>
            <a:r>
              <a:rPr lang="en-US" sz="2400" err="1"/>
              <a:t>hình</a:t>
            </a:r>
            <a:r>
              <a:rPr lang="en-US" sz="2400"/>
              <a:t> </a:t>
            </a:r>
            <a:r>
              <a:rPr lang="en-US" sz="2400" err="1"/>
              <a:t>ảnh</a:t>
            </a:r>
            <a:r>
              <a:rPr lang="en-US" sz="2400"/>
              <a:t> </a:t>
            </a:r>
            <a:r>
              <a:rPr lang="en-US" sz="2400" err="1"/>
              <a:t>về</a:t>
            </a:r>
            <a:r>
              <a:rPr lang="en-US" sz="2400"/>
              <a:t> 32x768 pixel</a:t>
            </a:r>
          </a:p>
          <a:p>
            <a:r>
              <a:rPr lang="en-US" sz="2400" err="1"/>
              <a:t>Chuyển</a:t>
            </a:r>
            <a:r>
              <a:rPr lang="en-US" sz="2400"/>
              <a:t> </a:t>
            </a:r>
            <a:r>
              <a:rPr lang="en-US" sz="2400" err="1"/>
              <a:t>đổi</a:t>
            </a:r>
            <a:r>
              <a:rPr lang="en-US" sz="2400"/>
              <a:t> sang </a:t>
            </a:r>
            <a:r>
              <a:rPr lang="en-US" sz="2400" err="1"/>
              <a:t>định</a:t>
            </a:r>
            <a:r>
              <a:rPr lang="en-US" sz="2400"/>
              <a:t> </a:t>
            </a:r>
            <a:r>
              <a:rPr lang="en-US" sz="2400" err="1"/>
              <a:t>dạng</a:t>
            </a:r>
            <a:r>
              <a:rPr lang="en-US" sz="2400"/>
              <a:t> Grayscale </a:t>
            </a:r>
            <a:r>
              <a:rPr lang="en-US" sz="2400" err="1"/>
              <a:t>với</a:t>
            </a:r>
            <a:r>
              <a:rPr lang="en-US" sz="2400"/>
              <a:t> </a:t>
            </a:r>
            <a:r>
              <a:rPr lang="en-US" sz="2400" err="1"/>
              <a:t>một</a:t>
            </a:r>
            <a:r>
              <a:rPr lang="en-US" sz="2400"/>
              <a:t> </a:t>
            </a:r>
            <a:r>
              <a:rPr lang="en-US" sz="2400" err="1"/>
              <a:t>kênh</a:t>
            </a:r>
            <a:r>
              <a:rPr lang="en-US" sz="2400"/>
              <a:t> </a:t>
            </a:r>
            <a:r>
              <a:rPr lang="en-US" sz="2400" err="1"/>
              <a:t>màu</a:t>
            </a:r>
            <a:r>
              <a:rPr lang="en-US" sz="2400"/>
              <a:t> </a:t>
            </a:r>
            <a:r>
              <a:rPr lang="en-US" sz="2400" err="1"/>
              <a:t>duy</a:t>
            </a:r>
            <a:r>
              <a:rPr lang="en-US" sz="2400"/>
              <a:t> </a:t>
            </a:r>
            <a:r>
              <a:rPr lang="en-US" sz="2400" err="1"/>
              <a:t>nhất</a:t>
            </a:r>
            <a:endParaRPr lang="en-US" sz="2400"/>
          </a:p>
          <a:p>
            <a:endParaRPr lang="en-US" sz="2400"/>
          </a:p>
        </p:txBody>
      </p:sp>
      <p:pic>
        <p:nvPicPr>
          <p:cNvPr id="3" name="Picture 2">
            <a:extLst>
              <a:ext uri="{FF2B5EF4-FFF2-40B4-BE49-F238E27FC236}">
                <a16:creationId xmlns:a16="http://schemas.microsoft.com/office/drawing/2014/main" id="{FDC74D90-9B9E-13A5-719B-BE782941F012}"/>
              </a:ext>
            </a:extLst>
          </p:cNvPr>
          <p:cNvPicPr>
            <a:picLocks noChangeAspect="1"/>
          </p:cNvPicPr>
          <p:nvPr/>
        </p:nvPicPr>
        <p:blipFill>
          <a:blip r:embed="rId2"/>
          <a:stretch>
            <a:fillRect/>
          </a:stretch>
        </p:blipFill>
        <p:spPr>
          <a:xfrm>
            <a:off x="598034" y="1753168"/>
            <a:ext cx="8149816" cy="499237"/>
          </a:xfrm>
          <a:prstGeom prst="rect">
            <a:avLst/>
          </a:prstGeom>
        </p:spPr>
      </p:pic>
      <p:pic>
        <p:nvPicPr>
          <p:cNvPr id="4" name="Picture 3">
            <a:extLst>
              <a:ext uri="{FF2B5EF4-FFF2-40B4-BE49-F238E27FC236}">
                <a16:creationId xmlns:a16="http://schemas.microsoft.com/office/drawing/2014/main" id="{2C2E48B1-0533-F6FC-139D-35F51A6E0374}"/>
              </a:ext>
            </a:extLst>
          </p:cNvPr>
          <p:cNvPicPr>
            <a:picLocks noChangeAspect="1"/>
          </p:cNvPicPr>
          <p:nvPr/>
        </p:nvPicPr>
        <p:blipFill rotWithShape="1">
          <a:blip r:embed="rId3"/>
          <a:srcRect r="13970" b="14326"/>
          <a:stretch/>
        </p:blipFill>
        <p:spPr>
          <a:xfrm>
            <a:off x="627404" y="2539652"/>
            <a:ext cx="4381552" cy="52032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8" name="Picture 7">
            <a:extLst>
              <a:ext uri="{FF2B5EF4-FFF2-40B4-BE49-F238E27FC236}">
                <a16:creationId xmlns:a16="http://schemas.microsoft.com/office/drawing/2014/main" id="{16B028CA-7B16-5979-92C6-E08824739C12}"/>
              </a:ext>
            </a:extLst>
          </p:cNvPr>
          <p:cNvPicPr>
            <a:picLocks noChangeAspect="1"/>
          </p:cNvPicPr>
          <p:nvPr/>
        </p:nvPicPr>
        <p:blipFill rotWithShape="1">
          <a:blip r:embed="rId4"/>
          <a:srcRect t="17837"/>
          <a:stretch/>
        </p:blipFill>
        <p:spPr>
          <a:xfrm>
            <a:off x="5391694" y="2553116"/>
            <a:ext cx="3262426" cy="52032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0" name="Picture 9">
            <a:extLst>
              <a:ext uri="{FF2B5EF4-FFF2-40B4-BE49-F238E27FC236}">
                <a16:creationId xmlns:a16="http://schemas.microsoft.com/office/drawing/2014/main" id="{4CA356AC-C9B5-A6CA-69C3-17369E0F92B1}"/>
              </a:ext>
            </a:extLst>
          </p:cNvPr>
          <p:cNvPicPr>
            <a:picLocks noChangeAspect="1"/>
          </p:cNvPicPr>
          <p:nvPr/>
        </p:nvPicPr>
        <p:blipFill>
          <a:blip r:embed="rId5"/>
          <a:stretch>
            <a:fillRect/>
          </a:stretch>
        </p:blipFill>
        <p:spPr>
          <a:xfrm>
            <a:off x="688449" y="4355299"/>
            <a:ext cx="7767102" cy="1034829"/>
          </a:xfrm>
          <a:prstGeom prst="rect">
            <a:avLst/>
          </a:prstGeom>
        </p:spPr>
      </p:pic>
      <p:sp>
        <p:nvSpPr>
          <p:cNvPr id="9" name="TextBox 8">
            <a:extLst>
              <a:ext uri="{FF2B5EF4-FFF2-40B4-BE49-F238E27FC236}">
                <a16:creationId xmlns:a16="http://schemas.microsoft.com/office/drawing/2014/main" id="{B871AAF4-BF05-0AB2-D41E-3A71C95C2C59}"/>
              </a:ext>
            </a:extLst>
          </p:cNvPr>
          <p:cNvSpPr txBox="1"/>
          <p:nvPr/>
        </p:nvSpPr>
        <p:spPr>
          <a:xfrm>
            <a:off x="250683" y="5479304"/>
            <a:ext cx="8403437" cy="461665"/>
          </a:xfrm>
          <a:prstGeom prst="rect">
            <a:avLst/>
          </a:prstGeom>
          <a:noFill/>
        </p:spPr>
        <p:txBody>
          <a:bodyPr wrap="square" rtlCol="0">
            <a:spAutoFit/>
          </a:bodyPr>
          <a:lstStyle/>
          <a:p>
            <a:pPr marL="342900" indent="-342900">
              <a:buFont typeface="Arial" panose="020B0604020202020204" pitchFamily="34" charset="0"/>
              <a:buChar char="•"/>
            </a:pPr>
            <a:r>
              <a:rPr lang="en-US" sz="2400" err="1"/>
              <a:t>Căn</a:t>
            </a:r>
            <a:r>
              <a:rPr lang="en-US" sz="2400"/>
              <a:t> </a:t>
            </a:r>
            <a:r>
              <a:rPr lang="en-US" sz="2400" err="1"/>
              <a:t>chỉnh</a:t>
            </a:r>
            <a:r>
              <a:rPr lang="en-US" sz="2400"/>
              <a:t> </a:t>
            </a:r>
            <a:r>
              <a:rPr lang="en-US" sz="2400" err="1"/>
              <a:t>vị</a:t>
            </a:r>
            <a:r>
              <a:rPr lang="en-US" sz="2400"/>
              <a:t> </a:t>
            </a:r>
            <a:r>
              <a:rPr lang="en-US" sz="2400" err="1"/>
              <a:t>trí</a:t>
            </a:r>
            <a:r>
              <a:rPr lang="en-US" sz="2400"/>
              <a:t> </a:t>
            </a:r>
            <a:r>
              <a:rPr lang="en-US" sz="2400" err="1"/>
              <a:t>câu</a:t>
            </a:r>
            <a:r>
              <a:rPr lang="en-US" sz="2400"/>
              <a:t> -&gt; </a:t>
            </a:r>
            <a:r>
              <a:rPr lang="en-US" sz="2400" err="1"/>
              <a:t>Tăng</a:t>
            </a:r>
            <a:r>
              <a:rPr lang="en-US" sz="2400"/>
              <a:t> </a:t>
            </a:r>
            <a:r>
              <a:rPr lang="en-US" sz="2400" err="1"/>
              <a:t>thêm</a:t>
            </a:r>
            <a:r>
              <a:rPr lang="en-US" sz="2400"/>
              <a:t> data</a:t>
            </a:r>
          </a:p>
        </p:txBody>
      </p:sp>
    </p:spTree>
    <p:extLst>
      <p:ext uri="{BB962C8B-B14F-4D97-AF65-F5344CB8AC3E}">
        <p14:creationId xmlns:p14="http://schemas.microsoft.com/office/powerpoint/2010/main" val="1341840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4AD8E52-349C-EF76-69EB-C09C6078A876}"/>
              </a:ext>
            </a:extLst>
          </p:cNvPr>
          <p:cNvSpPr>
            <a:spLocks noGrp="1"/>
          </p:cNvSpPr>
          <p:nvPr>
            <p:ph type="sldNum" sz="quarter" idx="12"/>
          </p:nvPr>
        </p:nvSpPr>
        <p:spPr/>
        <p:txBody>
          <a:bodyPr/>
          <a:lstStyle/>
          <a:p>
            <a:fld id="{9EA0BE3B-158A-4EDF-80DC-E394A0D1600F}" type="slidenum">
              <a:rPr lang="en-US" smtClean="0"/>
              <a:pPr/>
              <a:t>9</a:t>
            </a:fld>
            <a:endParaRPr lang="en-US"/>
          </a:p>
        </p:txBody>
      </p:sp>
      <p:sp>
        <p:nvSpPr>
          <p:cNvPr id="5" name="Title 4">
            <a:extLst>
              <a:ext uri="{FF2B5EF4-FFF2-40B4-BE49-F238E27FC236}">
                <a16:creationId xmlns:a16="http://schemas.microsoft.com/office/drawing/2014/main" id="{5131D202-5F2A-ABF7-24FC-3F311F569FC5}"/>
              </a:ext>
            </a:extLst>
          </p:cNvPr>
          <p:cNvSpPr>
            <a:spLocks noGrp="1"/>
          </p:cNvSpPr>
          <p:nvPr>
            <p:ph type="title"/>
          </p:nvPr>
        </p:nvSpPr>
        <p:spPr/>
        <p:txBody>
          <a:bodyPr/>
          <a:lstStyle/>
          <a:p>
            <a:r>
              <a:rPr lang="en-US" err="1"/>
              <a:t>Tiền</a:t>
            </a:r>
            <a:r>
              <a:rPr lang="en-US"/>
              <a:t> </a:t>
            </a:r>
            <a:r>
              <a:rPr lang="en-US" err="1"/>
              <a:t>xử</a:t>
            </a:r>
            <a:r>
              <a:rPr lang="en-US"/>
              <a:t> </a:t>
            </a:r>
            <a:r>
              <a:rPr lang="en-US" err="1"/>
              <a:t>lý</a:t>
            </a:r>
            <a:r>
              <a:rPr lang="en-US"/>
              <a:t> </a:t>
            </a:r>
            <a:r>
              <a:rPr lang="en-US" err="1"/>
              <a:t>dữ</a:t>
            </a:r>
            <a:r>
              <a:rPr lang="en-US"/>
              <a:t> </a:t>
            </a:r>
            <a:r>
              <a:rPr lang="en-US" err="1"/>
              <a:t>liệu</a:t>
            </a:r>
            <a:endParaRPr lang="en-US"/>
          </a:p>
        </p:txBody>
      </p:sp>
      <p:sp>
        <p:nvSpPr>
          <p:cNvPr id="4" name="Title 4">
            <a:extLst>
              <a:ext uri="{FF2B5EF4-FFF2-40B4-BE49-F238E27FC236}">
                <a16:creationId xmlns:a16="http://schemas.microsoft.com/office/drawing/2014/main" id="{D3568295-A94E-83DE-9472-E7552593459D}"/>
              </a:ext>
            </a:extLst>
          </p:cNvPr>
          <p:cNvSpPr txBox="1">
            <a:spLocks/>
          </p:cNvSpPr>
          <p:nvPr/>
        </p:nvSpPr>
        <p:spPr>
          <a:xfrm>
            <a:off x="247955" y="1357915"/>
            <a:ext cx="8684578" cy="1879147"/>
          </a:xfrm>
          <a:prstGeom prst="rect">
            <a:avLst/>
          </a:prstGeom>
        </p:spPr>
        <p:txBody>
          <a:bodyPr lIns="91440" tIns="45720" rIns="91440" bIns="45720" anchor="t"/>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pPr marL="457200" indent="-457200">
              <a:buFont typeface="Calibri"/>
              <a:buChar char="-"/>
            </a:pPr>
            <a:r>
              <a:rPr lang="en-US" b="0">
                <a:solidFill>
                  <a:srgbClr val="000000"/>
                </a:solidFill>
                <a:latin typeface="Arial"/>
                <a:ea typeface="Lato"/>
                <a:cs typeface="Lato"/>
              </a:rPr>
              <a:t>Chia </a:t>
            </a:r>
            <a:r>
              <a:rPr lang="en-US" b="0" err="1">
                <a:solidFill>
                  <a:srgbClr val="000000"/>
                </a:solidFill>
                <a:latin typeface="Arial"/>
                <a:ea typeface="Lato"/>
                <a:cs typeface="Lato"/>
              </a:rPr>
              <a:t>thành</a:t>
            </a:r>
            <a:r>
              <a:rPr lang="en-US" b="0">
                <a:solidFill>
                  <a:srgbClr val="000000"/>
                </a:solidFill>
                <a:latin typeface="Arial"/>
                <a:ea typeface="Lato"/>
                <a:cs typeface="Lato"/>
              </a:rPr>
              <a:t> </a:t>
            </a:r>
            <a:r>
              <a:rPr lang="en-US" b="0" err="1">
                <a:solidFill>
                  <a:srgbClr val="000000"/>
                </a:solidFill>
                <a:latin typeface="Arial"/>
                <a:ea typeface="Lato"/>
                <a:cs typeface="Lato"/>
              </a:rPr>
              <a:t>các</a:t>
            </a:r>
            <a:r>
              <a:rPr lang="en-US" b="0">
                <a:solidFill>
                  <a:srgbClr val="000000"/>
                </a:solidFill>
                <a:latin typeface="Arial"/>
                <a:ea typeface="Lato"/>
                <a:cs typeface="Lato"/>
              </a:rPr>
              <a:t> </a:t>
            </a:r>
            <a:r>
              <a:rPr lang="en-US" b="0" err="1">
                <a:solidFill>
                  <a:srgbClr val="000000"/>
                </a:solidFill>
                <a:latin typeface="Arial"/>
                <a:ea typeface="Lato"/>
                <a:cs typeface="Lato"/>
              </a:rPr>
              <a:t>tập</a:t>
            </a:r>
            <a:r>
              <a:rPr lang="en-US" b="0">
                <a:solidFill>
                  <a:srgbClr val="000000"/>
                </a:solidFill>
                <a:latin typeface="Arial"/>
                <a:ea typeface="Lato"/>
                <a:cs typeface="Lato"/>
              </a:rPr>
              <a:t> </a:t>
            </a:r>
            <a:r>
              <a:rPr lang="en-US" b="0" err="1">
                <a:solidFill>
                  <a:srgbClr val="000000"/>
                </a:solidFill>
                <a:latin typeface="Arial"/>
                <a:ea typeface="Lato"/>
                <a:cs typeface="Lato"/>
              </a:rPr>
              <a:t>để</a:t>
            </a:r>
            <a:r>
              <a:rPr lang="en-US" b="0">
                <a:solidFill>
                  <a:srgbClr val="000000"/>
                </a:solidFill>
                <a:latin typeface="Arial"/>
                <a:ea typeface="Lato"/>
                <a:cs typeface="Lato"/>
              </a:rPr>
              <a:t> </a:t>
            </a:r>
            <a:r>
              <a:rPr lang="en-US" b="0" err="1">
                <a:solidFill>
                  <a:srgbClr val="000000"/>
                </a:solidFill>
                <a:latin typeface="Arial"/>
                <a:ea typeface="Lato"/>
                <a:cs typeface="Lato"/>
              </a:rPr>
              <a:t>lựa</a:t>
            </a:r>
            <a:r>
              <a:rPr lang="en-US" b="0">
                <a:solidFill>
                  <a:srgbClr val="000000"/>
                </a:solidFill>
                <a:latin typeface="Arial"/>
                <a:ea typeface="Lato"/>
                <a:cs typeface="Lato"/>
              </a:rPr>
              <a:t> </a:t>
            </a:r>
            <a:r>
              <a:rPr lang="en-US" b="0" err="1">
                <a:solidFill>
                  <a:srgbClr val="000000"/>
                </a:solidFill>
                <a:latin typeface="Arial"/>
                <a:ea typeface="Lato"/>
                <a:cs typeface="Lato"/>
              </a:rPr>
              <a:t>chọn</a:t>
            </a:r>
            <a:r>
              <a:rPr lang="en-US" b="0">
                <a:solidFill>
                  <a:srgbClr val="000000"/>
                </a:solidFill>
                <a:latin typeface="Arial"/>
                <a:ea typeface="Lato"/>
                <a:cs typeface="Lato"/>
              </a:rPr>
              <a:t> </a:t>
            </a:r>
            <a:r>
              <a:rPr lang="en-US" b="0" err="1">
                <a:solidFill>
                  <a:srgbClr val="000000"/>
                </a:solidFill>
                <a:latin typeface="Arial"/>
                <a:ea typeface="Lato"/>
                <a:cs typeface="Lato"/>
              </a:rPr>
              <a:t>tham</a:t>
            </a:r>
            <a:r>
              <a:rPr lang="en-US" b="0">
                <a:solidFill>
                  <a:srgbClr val="000000"/>
                </a:solidFill>
                <a:latin typeface="Arial"/>
                <a:ea typeface="Lato"/>
                <a:cs typeface="Lato"/>
              </a:rPr>
              <a:t> </a:t>
            </a:r>
            <a:r>
              <a:rPr lang="en-US" b="0" err="1">
                <a:solidFill>
                  <a:srgbClr val="000000"/>
                </a:solidFill>
                <a:latin typeface="Arial"/>
                <a:ea typeface="Lato"/>
                <a:cs typeface="Lato"/>
              </a:rPr>
              <a:t>số</a:t>
            </a:r>
            <a:r>
              <a:rPr lang="en-US" b="0">
                <a:solidFill>
                  <a:srgbClr val="000000"/>
                </a:solidFill>
                <a:latin typeface="Arial"/>
                <a:ea typeface="Lato"/>
                <a:cs typeface="Lato"/>
              </a:rPr>
              <a:t> </a:t>
            </a:r>
            <a:r>
              <a:rPr lang="en-US" b="0" err="1">
                <a:solidFill>
                  <a:srgbClr val="000000"/>
                </a:solidFill>
                <a:latin typeface="Arial"/>
                <a:ea typeface="Lato"/>
                <a:cs typeface="Lato"/>
              </a:rPr>
              <a:t>phù</a:t>
            </a:r>
            <a:r>
              <a:rPr lang="en-US" b="0">
                <a:solidFill>
                  <a:srgbClr val="000000"/>
                </a:solidFill>
                <a:latin typeface="Arial"/>
                <a:ea typeface="Lato"/>
                <a:cs typeface="Lato"/>
              </a:rPr>
              <a:t> </a:t>
            </a:r>
            <a:r>
              <a:rPr lang="en-US" b="0" err="1">
                <a:solidFill>
                  <a:srgbClr val="000000"/>
                </a:solidFill>
                <a:latin typeface="Arial"/>
                <a:ea typeface="Lato"/>
                <a:cs typeface="Lato"/>
              </a:rPr>
              <a:t>hợp</a:t>
            </a:r>
            <a:r>
              <a:rPr lang="en-US" b="0">
                <a:solidFill>
                  <a:srgbClr val="000000"/>
                </a:solidFill>
                <a:latin typeface="Arial"/>
                <a:ea typeface="Lato"/>
                <a:cs typeface="Lato"/>
              </a:rPr>
              <a:t>:</a:t>
            </a:r>
          </a:p>
          <a:p>
            <a:pPr marL="914400" lvl="1" indent="-457200">
              <a:lnSpc>
                <a:spcPct val="90000"/>
              </a:lnSpc>
              <a:spcBef>
                <a:spcPct val="0"/>
              </a:spcBef>
              <a:buFont typeface="Courier New"/>
              <a:buChar char="o"/>
            </a:pPr>
            <a:r>
              <a:rPr lang="en-US" sz="2800">
                <a:solidFill>
                  <a:srgbClr val="000000"/>
                </a:solidFill>
                <a:latin typeface="Arial"/>
                <a:ea typeface="Lato"/>
                <a:cs typeface="Lato"/>
              </a:rPr>
              <a:t>Train: 72%</a:t>
            </a:r>
          </a:p>
          <a:p>
            <a:pPr marL="914400" lvl="1" indent="-457200">
              <a:lnSpc>
                <a:spcPct val="90000"/>
              </a:lnSpc>
              <a:spcBef>
                <a:spcPct val="0"/>
              </a:spcBef>
              <a:buFont typeface="Courier New"/>
              <a:buChar char="o"/>
            </a:pPr>
            <a:r>
              <a:rPr lang="en-US" sz="2800">
                <a:solidFill>
                  <a:srgbClr val="000000"/>
                </a:solidFill>
                <a:latin typeface="Arial"/>
                <a:ea typeface="Lato"/>
                <a:cs typeface="Lato"/>
              </a:rPr>
              <a:t>Val   : 18%</a:t>
            </a:r>
          </a:p>
          <a:p>
            <a:pPr marL="914400" lvl="1" indent="-457200">
              <a:lnSpc>
                <a:spcPct val="90000"/>
              </a:lnSpc>
              <a:spcBef>
                <a:spcPct val="0"/>
              </a:spcBef>
              <a:buFont typeface="Courier New"/>
              <a:buChar char="o"/>
            </a:pPr>
            <a:r>
              <a:rPr lang="en-US" sz="2800">
                <a:solidFill>
                  <a:srgbClr val="000000"/>
                </a:solidFill>
                <a:latin typeface="Arial"/>
                <a:ea typeface="Lato"/>
                <a:cs typeface="Lato"/>
              </a:rPr>
              <a:t>Test : 10%</a:t>
            </a:r>
          </a:p>
        </p:txBody>
      </p:sp>
    </p:spTree>
    <p:extLst>
      <p:ext uri="{BB962C8B-B14F-4D97-AF65-F5344CB8AC3E}">
        <p14:creationId xmlns:p14="http://schemas.microsoft.com/office/powerpoint/2010/main" val="223838289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ac18dfee-f0d7-4e76-a2aa-4d68fa0050c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18225D1F1D0724D9E04F5C251CD41A6" ma:contentTypeVersion="17" ma:contentTypeDescription="Create a new document." ma:contentTypeScope="" ma:versionID="d9961f097ef1e55c6bb9faebf7b9e280">
  <xsd:schema xmlns:xsd="http://www.w3.org/2001/XMLSchema" xmlns:xs="http://www.w3.org/2001/XMLSchema" xmlns:p="http://schemas.microsoft.com/office/2006/metadata/properties" xmlns:ns3="ac18dfee-f0d7-4e76-a2aa-4d68fa0050cd" xmlns:ns4="fbec31ab-02d4-4389-a326-a424822b5a44" targetNamespace="http://schemas.microsoft.com/office/2006/metadata/properties" ma:root="true" ma:fieldsID="afd87adc79e260ae03d4bf91c94a3c0b" ns3:_="" ns4:_="">
    <xsd:import namespace="ac18dfee-f0d7-4e76-a2aa-4d68fa0050cd"/>
    <xsd:import namespace="fbec31ab-02d4-4389-a326-a424822b5a44"/>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LengthInSeconds" minOccurs="0"/>
                <xsd:element ref="ns4:SharedWithUsers" minOccurs="0"/>
                <xsd:element ref="ns4:SharedWithDetails" minOccurs="0"/>
                <xsd:element ref="ns4:SharingHintHash" minOccurs="0"/>
                <xsd:element ref="ns3:_activity" minOccurs="0"/>
                <xsd:element ref="ns3:MediaServiceObjectDetectorVersions" minOccurs="0"/>
                <xsd:element ref="ns3:MediaServiceSystemTags" minOccurs="0"/>
                <xsd:element ref="ns3:MediaServiceGenerationTime" minOccurs="0"/>
                <xsd:element ref="ns3:MediaServiceEventHashCode" minOccurs="0"/>
                <xsd:element ref="ns3:MediaServiceOCR" minOccurs="0"/>
                <xsd:element ref="ns3:MediaServiceDateTaken"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c18dfee-f0d7-4e76-a2aa-4d68fa0050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_activity" ma:index="17" nillable="true" ma:displayName="_activity" ma:hidden="true" ma:internalName="_activity">
      <xsd:simpleType>
        <xsd:restriction base="dms:Note"/>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SystemTags" ma:index="19" nillable="true" ma:displayName="MediaServiceSystemTags" ma:hidden="true" ma:internalName="MediaServiceSystemTags" ma:readOnly="true">
      <xsd:simpleType>
        <xsd:restriction base="dms:Note"/>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OCR" ma:index="22" nillable="true" ma:displayName="Extracted Text" ma:internalName="MediaServiceOCR" ma:readOnly="true">
      <xsd:simpleType>
        <xsd:restriction base="dms:Note">
          <xsd:maxLength value="255"/>
        </xsd:restriction>
      </xsd:simpleType>
    </xsd:element>
    <xsd:element name="MediaServiceDateTaken" ma:index="23" nillable="true" ma:displayName="MediaServiceDateTaken" ma:hidden="true" ma:indexed="true" ma:internalName="MediaServiceDateTaken"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bec31ab-02d4-4389-a326-a424822b5a44"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EBC5975-7D25-4231-BF4A-78555B41ABD0}">
  <ds:schemaRefs>
    <ds:schemaRef ds:uri="http://purl.org/dc/terms/"/>
    <ds:schemaRef ds:uri="http://schemas.openxmlformats.org/package/2006/metadata/core-properties"/>
    <ds:schemaRef ds:uri="http://www.w3.org/XML/1998/namespace"/>
    <ds:schemaRef ds:uri="http://purl.org/dc/elements/1.1/"/>
    <ds:schemaRef ds:uri="fbec31ab-02d4-4389-a326-a424822b5a44"/>
    <ds:schemaRef ds:uri="http://purl.org/dc/dcmitype/"/>
    <ds:schemaRef ds:uri="http://schemas.microsoft.com/office/2006/documentManagement/types"/>
    <ds:schemaRef ds:uri="http://schemas.microsoft.com/office/infopath/2007/PartnerControls"/>
    <ds:schemaRef ds:uri="ac18dfee-f0d7-4e76-a2aa-4d68fa0050cd"/>
    <ds:schemaRef ds:uri="http://schemas.microsoft.com/office/2006/metadata/properties"/>
  </ds:schemaRefs>
</ds:datastoreItem>
</file>

<file path=customXml/itemProps2.xml><?xml version="1.0" encoding="utf-8"?>
<ds:datastoreItem xmlns:ds="http://schemas.openxmlformats.org/officeDocument/2006/customXml" ds:itemID="{1B42C3BF-3F64-4540-9866-8E373ADC326B}">
  <ds:schemaRefs>
    <ds:schemaRef ds:uri="http://schemas.microsoft.com/sharepoint/v3/contenttype/forms"/>
  </ds:schemaRefs>
</ds:datastoreItem>
</file>

<file path=customXml/itemProps3.xml><?xml version="1.0" encoding="utf-8"?>
<ds:datastoreItem xmlns:ds="http://schemas.openxmlformats.org/officeDocument/2006/customXml" ds:itemID="{D8E6AE83-E847-4583-BF53-AD44709F397E}">
  <ds:schemaRefs>
    <ds:schemaRef ds:uri="ac18dfee-f0d7-4e76-a2aa-4d68fa0050cd"/>
    <ds:schemaRef ds:uri="fbec31ab-02d4-4389-a326-a424822b5a4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TotalTime>6</TotalTime>
  <Words>1774</Words>
  <Application>Microsoft Office PowerPoint</Application>
  <PresentationFormat>On-screen Show (4:3)</PresentationFormat>
  <Paragraphs>205</Paragraphs>
  <Slides>43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Arial</vt:lpstr>
      <vt:lpstr>Calibri</vt:lpstr>
      <vt:lpstr>Cambria Math</vt:lpstr>
      <vt:lpstr>Courier New</vt:lpstr>
      <vt:lpstr>Lato</vt:lpstr>
      <vt:lpstr>Office Theme</vt:lpstr>
      <vt:lpstr>PowerPoint Presentation</vt:lpstr>
      <vt:lpstr>PowerPoint Presentation</vt:lpstr>
      <vt:lpstr>PowerPoint Presentation</vt:lpstr>
      <vt:lpstr>PowerPoint Presentation</vt:lpstr>
      <vt:lpstr>Giới thiệu bài toán</vt:lpstr>
      <vt:lpstr>PowerPoint Presentation</vt:lpstr>
      <vt:lpstr>Thu thập dữ liệu</vt:lpstr>
      <vt:lpstr>Tiền xử lý dữ liệu</vt:lpstr>
      <vt:lpstr>Tiền xử lý dữ liệu</vt:lpstr>
      <vt:lpstr>PowerPoint Presentation</vt:lpstr>
      <vt:lpstr>PowerPoint Presentation</vt:lpstr>
      <vt:lpstr>CNN</vt:lpstr>
      <vt:lpstr>RNN (BiLSTM)</vt:lpstr>
      <vt:lpstr>PowerPoint Presentation</vt:lpstr>
      <vt:lpstr>CNN-Tổng quát</vt:lpstr>
      <vt:lpstr>CNN (Các  thành phần)</vt:lpstr>
      <vt:lpstr>CNN (Các thành phần)</vt:lpstr>
      <vt:lpstr>PowerPoint Presentation</vt:lpstr>
      <vt:lpstr>Giới thiệu</vt:lpstr>
      <vt:lpstr>Nguyên lý hoạt động</vt:lpstr>
      <vt:lpstr>Cấu trúc của BiLSTM</vt:lpstr>
      <vt:lpstr>Ưu điểm của BiLSTM</vt:lpstr>
      <vt:lpstr>Nhược điểm của BiLSTM</vt:lpstr>
      <vt:lpstr>PowerPoint Presentation</vt:lpstr>
      <vt:lpstr>CTC Loss</vt:lpstr>
      <vt:lpstr>CTC Loss</vt:lpstr>
      <vt:lpstr>CTC Loss</vt:lpstr>
      <vt:lpstr>CTC Loss</vt:lpstr>
      <vt:lpstr>Chỉ số đánh giá khác </vt:lpstr>
      <vt:lpstr>PowerPoint Presentation</vt:lpstr>
      <vt:lpstr>Lựa chọn tham số - dropout</vt:lpstr>
      <vt:lpstr>Lựa chọn tham số - dropout</vt:lpstr>
      <vt:lpstr>Lựa chọn tham số - dropout</vt:lpstr>
      <vt:lpstr>Lựa chọn tham số - dropout</vt:lpstr>
      <vt:lpstr>Lựa chọn tham số - num_hidden</vt:lpstr>
      <vt:lpstr>Lựa chọn tham số - num_hidden</vt:lpstr>
      <vt:lpstr>Lựa chọn tham số - num_hidden</vt:lpstr>
      <vt:lpstr>PowerPoint Presentation</vt:lpstr>
      <vt:lpstr>Train với các tham số lựa chọn được</vt:lpstr>
      <vt:lpstr>Train với các tham số lựa chọn được:</vt:lpstr>
      <vt:lpstr>Train với các tham số lựa chọn được</vt:lpstr>
      <vt:lpstr>5. Kết quả</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Baronne de Fleur</cp:lastModifiedBy>
  <cp:revision>8</cp:revision>
  <dcterms:created xsi:type="dcterms:W3CDTF">2021-05-28T04:32:29Z</dcterms:created>
  <dcterms:modified xsi:type="dcterms:W3CDTF">2024-06-15T15:56:24Z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0x010100318225D1F1D0724D9E04F5C251CD41A6</vt:lpwstr>
  </property>
</Properties>
</file>

<file path=docProps/thumbnail.jpeg>
</file>